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4"/>
  </p:notesMasterIdLst>
  <p:sldIdLst>
    <p:sldId id="256" r:id="rId2"/>
    <p:sldId id="258" r:id="rId3"/>
    <p:sldId id="291" r:id="rId4"/>
    <p:sldId id="292" r:id="rId5"/>
    <p:sldId id="293" r:id="rId6"/>
    <p:sldId id="257" r:id="rId7"/>
    <p:sldId id="260" r:id="rId8"/>
    <p:sldId id="262" r:id="rId9"/>
    <p:sldId id="259" r:id="rId10"/>
    <p:sldId id="273" r:id="rId11"/>
    <p:sldId id="263" r:id="rId12"/>
    <p:sldId id="265" r:id="rId13"/>
    <p:sldId id="266" r:id="rId14"/>
    <p:sldId id="267" r:id="rId15"/>
    <p:sldId id="268" r:id="rId16"/>
    <p:sldId id="269" r:id="rId17"/>
    <p:sldId id="270" r:id="rId18"/>
    <p:sldId id="271" r:id="rId19"/>
    <p:sldId id="272" r:id="rId20"/>
    <p:sldId id="274" r:id="rId21"/>
    <p:sldId id="275" r:id="rId22"/>
    <p:sldId id="264" r:id="rId23"/>
    <p:sldId id="276" r:id="rId24"/>
    <p:sldId id="282" r:id="rId25"/>
    <p:sldId id="281" r:id="rId26"/>
    <p:sldId id="295" r:id="rId27"/>
    <p:sldId id="294" r:id="rId28"/>
    <p:sldId id="280" r:id="rId29"/>
    <p:sldId id="278" r:id="rId30"/>
    <p:sldId id="277" r:id="rId31"/>
    <p:sldId id="296" r:id="rId32"/>
    <p:sldId id="297" r:id="rId33"/>
    <p:sldId id="298" r:id="rId34"/>
    <p:sldId id="299" r:id="rId35"/>
    <p:sldId id="300" r:id="rId36"/>
    <p:sldId id="279" r:id="rId37"/>
    <p:sldId id="283" r:id="rId38"/>
    <p:sldId id="308" r:id="rId39"/>
    <p:sldId id="311" r:id="rId40"/>
    <p:sldId id="310" r:id="rId41"/>
    <p:sldId id="313" r:id="rId42"/>
    <p:sldId id="309" r:id="rId43"/>
    <p:sldId id="314" r:id="rId44"/>
    <p:sldId id="315" r:id="rId45"/>
    <p:sldId id="285" r:id="rId46"/>
    <p:sldId id="316" r:id="rId47"/>
    <p:sldId id="317" r:id="rId48"/>
    <p:sldId id="306" r:id="rId49"/>
    <p:sldId id="307" r:id="rId50"/>
    <p:sldId id="301" r:id="rId51"/>
    <p:sldId id="302" r:id="rId52"/>
    <p:sldId id="303" r:id="rId53"/>
    <p:sldId id="290" r:id="rId54"/>
    <p:sldId id="286" r:id="rId55"/>
    <p:sldId id="312" r:id="rId56"/>
    <p:sldId id="305" r:id="rId57"/>
    <p:sldId id="304" r:id="rId58"/>
    <p:sldId id="287" r:id="rId59"/>
    <p:sldId id="288" r:id="rId60"/>
    <p:sldId id="289" r:id="rId61"/>
    <p:sldId id="261" r:id="rId62"/>
    <p:sldId id="318" r:id="rId6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7"/>
    <p:restoredTop sz="75000"/>
  </p:normalViewPr>
  <p:slideViewPr>
    <p:cSldViewPr snapToGrid="0" snapToObjects="1">
      <p:cViewPr varScale="1">
        <p:scale>
          <a:sx n="153" d="100"/>
          <a:sy n="153" d="100"/>
        </p:scale>
        <p:origin x="-96" y="-8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8FCC1-5D30-2049-B0EE-22AC5937686E}" type="datetimeFigureOut">
              <a:rPr lang="en-US" smtClean="0"/>
              <a:t>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16DA-E771-5A4E-9AC7-54E105752F9F}" type="slidenum">
              <a:rPr lang="en-US" smtClean="0"/>
              <a:t>‹#›</a:t>
            </a:fld>
            <a:endParaRPr lang="en-US" dirty="0"/>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aria hidden=“true” hides content just</a:t>
            </a:r>
            <a:r>
              <a:rPr lang="en-US" baseline="0" dirty="0" smtClean="0"/>
              <a:t> from </a:t>
            </a:r>
            <a:r>
              <a:rPr lang="en-US" baseline="0" dirty="0" err="1" smtClean="0"/>
              <a:t>screenreaders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5</a:t>
            </a:fld>
            <a:endParaRPr lang="en-US" dirty="0"/>
          </a:p>
        </p:txBody>
      </p:sp>
    </p:spTree>
    <p:extLst>
      <p:ext uri="{BB962C8B-B14F-4D97-AF65-F5344CB8AC3E}">
        <p14:creationId xmlns:p14="http://schemas.microsoft.com/office/powerpoint/2010/main" val="1189954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Doorway pages are solely designed to rank high in search engines, not for users, and then once they get the user there they funnel them to the actual page.</a:t>
            </a:r>
          </a:p>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17</a:t>
            </a:fld>
            <a:endParaRPr lang="en-US" dirty="0"/>
          </a:p>
        </p:txBody>
      </p:sp>
    </p:spTree>
    <p:extLst>
      <p:ext uri="{BB962C8B-B14F-4D97-AF65-F5344CB8AC3E}">
        <p14:creationId xmlns:p14="http://schemas.microsoft.com/office/powerpoint/2010/main" val="203301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referred to as link farms.</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18</a:t>
            </a:fld>
            <a:endParaRPr lang="en-US" dirty="0"/>
          </a:p>
        </p:txBody>
      </p:sp>
    </p:spTree>
    <p:extLst>
      <p:ext uri="{BB962C8B-B14F-4D97-AF65-F5344CB8AC3E}">
        <p14:creationId xmlns:p14="http://schemas.microsoft.com/office/powerpoint/2010/main" val="126122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Deceptive redirects are ones that don’t take you to a page with the type of content you were expecting to see, typically one that looks like spam. This is a practice performed by hackers.</a:t>
            </a:r>
          </a:p>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19</a:t>
            </a:fld>
            <a:endParaRPr lang="en-US" dirty="0"/>
          </a:p>
        </p:txBody>
      </p:sp>
    </p:spTree>
    <p:extLst>
      <p:ext uri="{BB962C8B-B14F-4D97-AF65-F5344CB8AC3E}">
        <p14:creationId xmlns:p14="http://schemas.microsoft.com/office/powerpoint/2010/main" val="72618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On-site SEO is where</a:t>
            </a:r>
            <a:r>
              <a:rPr lang="en-US" baseline="0" dirty="0" smtClean="0"/>
              <a:t> you can make the biggest difference.</a:t>
            </a:r>
          </a:p>
          <a:p>
            <a:endParaRPr lang="en-US" dirty="0" smtClean="0"/>
          </a:p>
          <a:p>
            <a:r>
              <a:rPr lang="en-US" dirty="0" smtClean="0"/>
              <a:t>For off-site</a:t>
            </a:r>
            <a:r>
              <a:rPr lang="en-US" baseline="0" dirty="0" smtClean="0"/>
              <a:t> SEO, i</a:t>
            </a:r>
            <a:r>
              <a:rPr lang="en-US" dirty="0" smtClean="0"/>
              <a:t>t’s not the number of inbound</a:t>
            </a:r>
            <a:r>
              <a:rPr lang="en-US" baseline="0" dirty="0" smtClean="0"/>
              <a:t> links that matters it’s the quality.</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21</a:t>
            </a:fld>
            <a:endParaRPr lang="en-US" dirty="0"/>
          </a:p>
        </p:txBody>
      </p:sp>
    </p:spTree>
    <p:extLst>
      <p:ext uri="{BB962C8B-B14F-4D97-AF65-F5344CB8AC3E}">
        <p14:creationId xmlns:p14="http://schemas.microsoft.com/office/powerpoint/2010/main" val="43131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an exception where you can link your navigation to another site but only if the other site’s breadcrumbs link back to your site.</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23</a:t>
            </a:fld>
            <a:endParaRPr lang="en-US" dirty="0"/>
          </a:p>
        </p:txBody>
      </p:sp>
    </p:spTree>
    <p:extLst>
      <p:ext uri="{BB962C8B-B14F-4D97-AF65-F5344CB8AC3E}">
        <p14:creationId xmlns:p14="http://schemas.microsoft.com/office/powerpoint/2010/main" val="142282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24</a:t>
            </a:fld>
            <a:endParaRPr lang="en-US" dirty="0"/>
          </a:p>
        </p:txBody>
      </p:sp>
    </p:spTree>
    <p:extLst>
      <p:ext uri="{BB962C8B-B14F-4D97-AF65-F5344CB8AC3E}">
        <p14:creationId xmlns:p14="http://schemas.microsoft.com/office/powerpoint/2010/main" val="217704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25</a:t>
            </a:fld>
            <a:endParaRPr lang="en-US" dirty="0"/>
          </a:p>
        </p:txBody>
      </p:sp>
    </p:spTree>
    <p:extLst>
      <p:ext uri="{BB962C8B-B14F-4D97-AF65-F5344CB8AC3E}">
        <p14:creationId xmlns:p14="http://schemas.microsoft.com/office/powerpoint/2010/main" val="862248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26</a:t>
            </a:fld>
            <a:endParaRPr lang="en-US" dirty="0"/>
          </a:p>
        </p:txBody>
      </p:sp>
    </p:spTree>
    <p:extLst>
      <p:ext uri="{BB962C8B-B14F-4D97-AF65-F5344CB8AC3E}">
        <p14:creationId xmlns:p14="http://schemas.microsoft.com/office/powerpoint/2010/main" val="213282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27</a:t>
            </a:fld>
            <a:endParaRPr lang="en-US" dirty="0"/>
          </a:p>
        </p:txBody>
      </p:sp>
    </p:spTree>
    <p:extLst>
      <p:ext uri="{BB962C8B-B14F-4D97-AF65-F5344CB8AC3E}">
        <p14:creationId xmlns:p14="http://schemas.microsoft.com/office/powerpoint/2010/main" val="1781459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28</a:t>
            </a:fld>
            <a:endParaRPr lang="en-US" dirty="0"/>
          </a:p>
        </p:txBody>
      </p:sp>
    </p:spTree>
    <p:extLst>
      <p:ext uri="{BB962C8B-B14F-4D97-AF65-F5344CB8AC3E}">
        <p14:creationId xmlns:p14="http://schemas.microsoft.com/office/powerpoint/2010/main" val="197203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6</a:t>
            </a:fld>
            <a:endParaRPr lang="en-US" dirty="0"/>
          </a:p>
        </p:txBody>
      </p:sp>
    </p:spTree>
    <p:extLst>
      <p:ext uri="{BB962C8B-B14F-4D97-AF65-F5344CB8AC3E}">
        <p14:creationId xmlns:p14="http://schemas.microsoft.com/office/powerpoint/2010/main" val="24326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30</a:t>
            </a:fld>
            <a:endParaRPr lang="en-US" dirty="0"/>
          </a:p>
        </p:txBody>
      </p:sp>
    </p:spTree>
    <p:extLst>
      <p:ext uri="{BB962C8B-B14F-4D97-AF65-F5344CB8AC3E}">
        <p14:creationId xmlns:p14="http://schemas.microsoft.com/office/powerpoint/2010/main" val="2035456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31</a:t>
            </a:fld>
            <a:endParaRPr lang="en-US" dirty="0"/>
          </a:p>
        </p:txBody>
      </p:sp>
    </p:spTree>
    <p:extLst>
      <p:ext uri="{BB962C8B-B14F-4D97-AF65-F5344CB8AC3E}">
        <p14:creationId xmlns:p14="http://schemas.microsoft.com/office/powerpoint/2010/main" val="1073255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34</a:t>
            </a:fld>
            <a:endParaRPr lang="en-US" dirty="0"/>
          </a:p>
        </p:txBody>
      </p:sp>
    </p:spTree>
    <p:extLst>
      <p:ext uri="{BB962C8B-B14F-4D97-AF65-F5344CB8AC3E}">
        <p14:creationId xmlns:p14="http://schemas.microsoft.com/office/powerpoint/2010/main" val="6398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36</a:t>
            </a:fld>
            <a:endParaRPr lang="en-US" dirty="0"/>
          </a:p>
        </p:txBody>
      </p:sp>
    </p:spTree>
    <p:extLst>
      <p:ext uri="{BB962C8B-B14F-4D97-AF65-F5344CB8AC3E}">
        <p14:creationId xmlns:p14="http://schemas.microsoft.com/office/powerpoint/2010/main" val="65676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37</a:t>
            </a:fld>
            <a:endParaRPr lang="en-US" dirty="0"/>
          </a:p>
        </p:txBody>
      </p:sp>
    </p:spTree>
    <p:extLst>
      <p:ext uri="{BB962C8B-B14F-4D97-AF65-F5344CB8AC3E}">
        <p14:creationId xmlns:p14="http://schemas.microsoft.com/office/powerpoint/2010/main" val="1448448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r>
              <a:rPr lang="en-US" baseline="0" dirty="0" smtClean="0"/>
              <a:t> are also referred to as anchors.</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45</a:t>
            </a:fld>
            <a:endParaRPr lang="en-US" dirty="0"/>
          </a:p>
        </p:txBody>
      </p:sp>
    </p:spTree>
    <p:extLst>
      <p:ext uri="{BB962C8B-B14F-4D97-AF65-F5344CB8AC3E}">
        <p14:creationId xmlns:p14="http://schemas.microsoft.com/office/powerpoint/2010/main" val="1218200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48</a:t>
            </a:fld>
            <a:endParaRPr lang="en-US" dirty="0"/>
          </a:p>
        </p:txBody>
      </p:sp>
    </p:spTree>
    <p:extLst>
      <p:ext uri="{BB962C8B-B14F-4D97-AF65-F5344CB8AC3E}">
        <p14:creationId xmlns:p14="http://schemas.microsoft.com/office/powerpoint/2010/main" val="6824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49</a:t>
            </a:fld>
            <a:endParaRPr lang="en-US" dirty="0"/>
          </a:p>
        </p:txBody>
      </p:sp>
    </p:spTree>
    <p:extLst>
      <p:ext uri="{BB962C8B-B14F-4D97-AF65-F5344CB8AC3E}">
        <p14:creationId xmlns:p14="http://schemas.microsoft.com/office/powerpoint/2010/main" val="82586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r>
              <a:rPr lang="en-US" baseline="0" dirty="0" smtClean="0"/>
              <a:t> are also referred to as anchors.</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50</a:t>
            </a:fld>
            <a:endParaRPr lang="en-US" dirty="0"/>
          </a:p>
        </p:txBody>
      </p:sp>
    </p:spTree>
    <p:extLst>
      <p:ext uri="{BB962C8B-B14F-4D97-AF65-F5344CB8AC3E}">
        <p14:creationId xmlns:p14="http://schemas.microsoft.com/office/powerpoint/2010/main" val="2009589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r>
              <a:rPr lang="en-US" baseline="0" dirty="0" smtClean="0"/>
              <a:t> are also referred to as anchors.</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51</a:t>
            </a:fld>
            <a:endParaRPr lang="en-US" dirty="0"/>
          </a:p>
        </p:txBody>
      </p:sp>
    </p:spTree>
    <p:extLst>
      <p:ext uri="{BB962C8B-B14F-4D97-AF65-F5344CB8AC3E}">
        <p14:creationId xmlns:p14="http://schemas.microsoft.com/office/powerpoint/2010/main" val="146896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 page </a:t>
            </a:r>
            <a:r>
              <a:rPr lang="en-US" dirty="0" smtClean="0"/>
              <a:t>ranking </a:t>
            </a:r>
            <a:r>
              <a:rPr lang="en-US" dirty="0" smtClean="0"/>
              <a:t>is free and achieved</a:t>
            </a:r>
            <a:r>
              <a:rPr lang="en-US" baseline="0" dirty="0" smtClean="0"/>
              <a:t> by practicing good SEO</a:t>
            </a:r>
            <a:r>
              <a:rPr lang="en-US" dirty="0" smtClean="0"/>
              <a:t>.</a:t>
            </a:r>
            <a:r>
              <a:rPr lang="en-US" baseline="0" dirty="0" smtClean="0"/>
              <a:t> </a:t>
            </a:r>
            <a:r>
              <a:rPr lang="en-US" dirty="0" smtClean="0"/>
              <a:t>Paid</a:t>
            </a:r>
            <a:r>
              <a:rPr lang="en-US" baseline="0" dirty="0" smtClean="0"/>
              <a:t> </a:t>
            </a:r>
            <a:r>
              <a:rPr lang="en-US" baseline="0" dirty="0" smtClean="0"/>
              <a:t>results are </a:t>
            </a:r>
            <a:r>
              <a:rPr lang="en-US" baseline="0" dirty="0" smtClean="0"/>
              <a:t>ads that display at the top and bottom of search results on desktop displays, </a:t>
            </a:r>
            <a:r>
              <a:rPr lang="en-US" baseline="0" dirty="0" smtClean="0"/>
              <a:t>ads </a:t>
            </a:r>
            <a:r>
              <a:rPr lang="en-US" baseline="0" dirty="0" smtClean="0"/>
              <a:t>have  “Ad” displayed next to them. </a:t>
            </a:r>
            <a:endParaRPr lang="en-US" baseline="0" dirty="0" smtClean="0"/>
          </a:p>
          <a:p>
            <a:endParaRPr lang="en-US" baseline="0" dirty="0" smtClean="0"/>
          </a:p>
          <a:p>
            <a:r>
              <a:rPr lang="en-US" baseline="0" dirty="0" smtClean="0"/>
              <a:t>Company’s </a:t>
            </a:r>
            <a:r>
              <a:rPr lang="en-US" baseline="0" dirty="0" smtClean="0"/>
              <a:t>purchase adword ads to try and get their site listed on page one of google search results when someone types in keywords related to the products or services they offer. They can pay per </a:t>
            </a:r>
            <a:r>
              <a:rPr lang="en-US" baseline="0" dirty="0" smtClean="0"/>
              <a:t>click (</a:t>
            </a:r>
            <a:r>
              <a:rPr lang="en-US" baseline="0" dirty="0" smtClean="0"/>
              <a:t>cpc) or per thousand impressions (cpm).  When paying per click, everytime someone clicks the link, the company gets charged. The amount they pay varies based on their bid </a:t>
            </a:r>
            <a:r>
              <a:rPr lang="en-US" baseline="0" dirty="0" smtClean="0"/>
              <a:t>amount, competition and ad optimization. </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8</a:t>
            </a:fld>
            <a:endParaRPr lang="en-US" dirty="0"/>
          </a:p>
        </p:txBody>
      </p:sp>
    </p:spTree>
    <p:extLst>
      <p:ext uri="{BB962C8B-B14F-4D97-AF65-F5344CB8AC3E}">
        <p14:creationId xmlns:p14="http://schemas.microsoft.com/office/powerpoint/2010/main" val="1025125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tail keywords contain 3 or</a:t>
            </a:r>
            <a:r>
              <a:rPr lang="en-US" baseline="0" dirty="0" smtClean="0"/>
              <a:t> more words that are very specific and are easier to rank for because they have less competition.</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55</a:t>
            </a:fld>
            <a:endParaRPr lang="en-US" dirty="0"/>
          </a:p>
        </p:txBody>
      </p:sp>
    </p:spTree>
    <p:extLst>
      <p:ext uri="{BB962C8B-B14F-4D97-AF65-F5344CB8AC3E}">
        <p14:creationId xmlns:p14="http://schemas.microsoft.com/office/powerpoint/2010/main" val="2533943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keyword research to see</a:t>
            </a:r>
            <a:r>
              <a:rPr lang="en-US" baseline="0" dirty="0" smtClean="0"/>
              <a:t> what people are searching and how well your site ranks for that phrase.</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56</a:t>
            </a:fld>
            <a:endParaRPr lang="en-US" dirty="0"/>
          </a:p>
        </p:txBody>
      </p:sp>
    </p:spTree>
    <p:extLst>
      <p:ext uri="{BB962C8B-B14F-4D97-AF65-F5344CB8AC3E}">
        <p14:creationId xmlns:p14="http://schemas.microsoft.com/office/powerpoint/2010/main" val="893444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58</a:t>
            </a:fld>
            <a:endParaRPr lang="en-US" dirty="0"/>
          </a:p>
        </p:txBody>
      </p:sp>
    </p:spTree>
    <p:extLst>
      <p:ext uri="{BB962C8B-B14F-4D97-AF65-F5344CB8AC3E}">
        <p14:creationId xmlns:p14="http://schemas.microsoft.com/office/powerpoint/2010/main" val="223712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graph is the box of information about</a:t>
            </a:r>
            <a:r>
              <a:rPr lang="en-US" baseline="0" dirty="0" smtClean="0"/>
              <a:t> a business, author or brand</a:t>
            </a:r>
            <a:r>
              <a:rPr lang="en-US" dirty="0" smtClean="0"/>
              <a:t> that</a:t>
            </a:r>
            <a:r>
              <a:rPr lang="en-US" baseline="0" dirty="0" smtClean="0"/>
              <a:t> shows up on the right of Google search results</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60</a:t>
            </a:fld>
            <a:endParaRPr lang="en-US" dirty="0"/>
          </a:p>
        </p:txBody>
      </p:sp>
    </p:spTree>
    <p:extLst>
      <p:ext uri="{BB962C8B-B14F-4D97-AF65-F5344CB8AC3E}">
        <p14:creationId xmlns:p14="http://schemas.microsoft.com/office/powerpoint/2010/main" val="58385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there</a:t>
            </a:r>
            <a:r>
              <a:rPr lang="en-US" baseline="0" dirty="0" smtClean="0"/>
              <a:t> are numerous search engines, Google is usually the top search engine to consider for SEO. Most of the SEO strategy’s that work for Google will work for other search engines as well. </a:t>
            </a:r>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9</a:t>
            </a:fld>
            <a:endParaRPr lang="en-US" dirty="0"/>
          </a:p>
        </p:txBody>
      </p:sp>
    </p:spTree>
    <p:extLst>
      <p:ext uri="{BB962C8B-B14F-4D97-AF65-F5344CB8AC3E}">
        <p14:creationId xmlns:p14="http://schemas.microsoft.com/office/powerpoint/2010/main" val="15532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bad</a:t>
            </a:r>
            <a:r>
              <a:rPr lang="en-US" baseline="0" dirty="0" smtClean="0"/>
              <a:t> SEO practices happen unintentionally. Either a site manager is unaware of best practices or their site </a:t>
            </a:r>
            <a:r>
              <a:rPr lang="en-US" baseline="0" dirty="0" smtClean="0"/>
              <a:t>gets </a:t>
            </a:r>
            <a:r>
              <a:rPr lang="en-US" baseline="0" dirty="0" smtClean="0"/>
              <a:t>hacked. Unfortunately a search </a:t>
            </a:r>
            <a:r>
              <a:rPr lang="en-US" baseline="0" dirty="0" smtClean="0"/>
              <a:t>algorithm </a:t>
            </a:r>
            <a:r>
              <a:rPr lang="en-US" baseline="0" dirty="0" smtClean="0"/>
              <a:t>is a computer program, it’s not going to know if something was </a:t>
            </a:r>
            <a:r>
              <a:rPr lang="en-US" baseline="0" dirty="0" smtClean="0"/>
              <a:t>intentional or </a:t>
            </a:r>
            <a:r>
              <a:rPr lang="en-US" baseline="0" dirty="0" smtClean="0"/>
              <a:t>not, it just sees that it’s wrong.</a:t>
            </a:r>
          </a:p>
        </p:txBody>
      </p:sp>
      <p:sp>
        <p:nvSpPr>
          <p:cNvPr id="4" name="Slide Number Placeholder 3"/>
          <p:cNvSpPr>
            <a:spLocks noGrp="1"/>
          </p:cNvSpPr>
          <p:nvPr>
            <p:ph type="sldNum" sz="quarter" idx="10"/>
          </p:nvPr>
        </p:nvSpPr>
        <p:spPr/>
        <p:txBody>
          <a:bodyPr/>
          <a:lstStyle/>
          <a:p>
            <a:fld id="{AD4016DA-E771-5A4E-9AC7-54E105752F9F}" type="slidenum">
              <a:rPr lang="en-US" smtClean="0"/>
              <a:t>12</a:t>
            </a:fld>
            <a:endParaRPr lang="en-US" dirty="0"/>
          </a:p>
        </p:txBody>
      </p:sp>
    </p:spTree>
    <p:extLst>
      <p:ext uri="{BB962C8B-B14F-4D97-AF65-F5344CB8AC3E}">
        <p14:creationId xmlns:p14="http://schemas.microsoft.com/office/powerpoint/2010/main" val="36423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Stuffing keywords is the practice</a:t>
            </a:r>
            <a:r>
              <a:rPr lang="en-US" baseline="0" dirty="0" smtClean="0"/>
              <a:t> of repeating irrelevant keywords, that you want to rank for, in text where they sound unnatural. Another keyword stuffing practice is to list a bunch cities and states on the page in an attempt to rise to the top of search results based on location.</a:t>
            </a:r>
          </a:p>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13</a:t>
            </a:fld>
            <a:endParaRPr lang="en-US" dirty="0"/>
          </a:p>
        </p:txBody>
      </p:sp>
    </p:spTree>
    <p:extLst>
      <p:ext uri="{BB962C8B-B14F-4D97-AF65-F5344CB8AC3E}">
        <p14:creationId xmlns:p14="http://schemas.microsoft.com/office/powerpoint/2010/main" val="61595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Cloaking is when a site shows different content to a search engine than it shows a human. It can be an entire site or a part of a site such as swapping out a promotional graphic with keyword rich text.</a:t>
            </a:r>
          </a:p>
          <a:p>
            <a:endParaRPr lang="en-US" baseline="0" dirty="0" smtClean="0"/>
          </a:p>
        </p:txBody>
      </p:sp>
      <p:sp>
        <p:nvSpPr>
          <p:cNvPr id="4" name="Slide Number Placeholder 3"/>
          <p:cNvSpPr>
            <a:spLocks noGrp="1"/>
          </p:cNvSpPr>
          <p:nvPr>
            <p:ph type="sldNum" sz="quarter" idx="10"/>
          </p:nvPr>
        </p:nvSpPr>
        <p:spPr/>
        <p:txBody>
          <a:bodyPr/>
          <a:lstStyle/>
          <a:p>
            <a:fld id="{AD4016DA-E771-5A4E-9AC7-54E105752F9F}" type="slidenum">
              <a:rPr lang="en-US" smtClean="0"/>
              <a:t>14</a:t>
            </a:fld>
            <a:endParaRPr lang="en-US" dirty="0"/>
          </a:p>
        </p:txBody>
      </p:sp>
    </p:spTree>
    <p:extLst>
      <p:ext uri="{BB962C8B-B14F-4D97-AF65-F5344CB8AC3E}">
        <p14:creationId xmlns:p14="http://schemas.microsoft.com/office/powerpoint/2010/main" val="156100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Hiding text from users but not search engines, white on white, layering behind an image (z-index), positioning off the page with CSS, setting font size to 0, linking a punctuation mark instead of the text. JavaScript used for dropdown menus and mouse overs are ok.</a:t>
            </a:r>
          </a:p>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15</a:t>
            </a:fld>
            <a:endParaRPr lang="en-US" dirty="0"/>
          </a:p>
        </p:txBody>
      </p:sp>
    </p:spTree>
    <p:extLst>
      <p:ext uri="{BB962C8B-B14F-4D97-AF65-F5344CB8AC3E}">
        <p14:creationId xmlns:p14="http://schemas.microsoft.com/office/powerpoint/2010/main" val="195451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Scraped content is content copied from another site and pasted onto a page on your site. It’s better to link to the page on the other site than to duplicate its content. Modifying it slightly is still considered scraping (article spinner). Displaying nothing but feeds from other sites is considered scraping. The line between scraped and non scraped is crossed when you add original content to the page and organize it to benefit the user.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to be confused with curated or syndicated content which provides attribution and links back to the original source</a:t>
            </a:r>
          </a:p>
          <a:p>
            <a:endParaRPr lang="en-US" dirty="0"/>
          </a:p>
        </p:txBody>
      </p:sp>
      <p:sp>
        <p:nvSpPr>
          <p:cNvPr id="4" name="Slide Number Placeholder 3"/>
          <p:cNvSpPr>
            <a:spLocks noGrp="1"/>
          </p:cNvSpPr>
          <p:nvPr>
            <p:ph type="sldNum" sz="quarter" idx="10"/>
          </p:nvPr>
        </p:nvSpPr>
        <p:spPr/>
        <p:txBody>
          <a:bodyPr/>
          <a:lstStyle/>
          <a:p>
            <a:fld id="{AD4016DA-E771-5A4E-9AC7-54E105752F9F}" type="slidenum">
              <a:rPr lang="en-US" smtClean="0"/>
              <a:t>16</a:t>
            </a:fld>
            <a:endParaRPr lang="en-US" dirty="0"/>
          </a:p>
        </p:txBody>
      </p:sp>
    </p:spTree>
    <p:extLst>
      <p:ext uri="{BB962C8B-B14F-4D97-AF65-F5344CB8AC3E}">
        <p14:creationId xmlns:p14="http://schemas.microsoft.com/office/powerpoint/2010/main" val="71347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841772"/>
            <a:ext cx="6858000" cy="1790700"/>
          </a:xfrm>
        </p:spPr>
        <p:txBody>
          <a:bodyPr anchor="b">
            <a:normAutofit/>
          </a:bodyPr>
          <a:lstStyle>
            <a:lvl1pPr algn="ctr">
              <a:defRPr sz="2800">
                <a:latin typeface="Arial" charset="0"/>
                <a:ea typeface="Arial" charset="0"/>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114300" y="26744"/>
            <a:ext cx="3086100" cy="273844"/>
          </a:xfrm>
        </p:spPr>
        <p:txBody>
          <a:bodyPr/>
          <a:lstStyle>
            <a:lvl1pPr algn="l">
              <a:defRPr sz="1800">
                <a:solidFill>
                  <a:schemeClr val="bg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52582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D362-8EB0-3948-BC68-39DABE29D382}" type="datetimeFigureOut">
              <a:rPr lang="en-US" smtClean="0"/>
              <a:t>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196CE-2C94-B040-BDA3-ED3C01BB98C1}" type="slidenum">
              <a:rPr lang="en-US" smtClean="0"/>
              <a:t>‹#›</a:t>
            </a:fld>
            <a:endParaRPr lang="en-US" dirty="0"/>
          </a:p>
        </p:txBody>
      </p:sp>
    </p:spTree>
    <p:extLst>
      <p:ext uri="{BB962C8B-B14F-4D97-AF65-F5344CB8AC3E}">
        <p14:creationId xmlns:p14="http://schemas.microsoft.com/office/powerpoint/2010/main" val="166967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D362-8EB0-3948-BC68-39DABE29D382}" type="datetimeFigureOut">
              <a:rPr lang="en-US" smtClean="0"/>
              <a:t>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196CE-2C94-B040-BDA3-ED3C01BB98C1}" type="slidenum">
              <a:rPr lang="en-US" smtClean="0"/>
              <a:t>‹#›</a:t>
            </a:fld>
            <a:endParaRPr lang="en-US" dirty="0"/>
          </a:p>
        </p:txBody>
      </p:sp>
    </p:spTree>
    <p:extLst>
      <p:ext uri="{BB962C8B-B14F-4D97-AF65-F5344CB8AC3E}">
        <p14:creationId xmlns:p14="http://schemas.microsoft.com/office/powerpoint/2010/main" val="1498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773" y="1956387"/>
            <a:ext cx="3888642" cy="2302812"/>
          </a:xfrm>
        </p:spPr>
        <p:txBody>
          <a:bodyPr anchor="t"/>
          <a:lstStyle>
            <a:lvl1pPr algn="r">
              <a:defRPr b="1" i="1">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17512" y="1956387"/>
            <a:ext cx="4529504" cy="2754304"/>
          </a:xfrm>
        </p:spPr>
        <p:txBody>
          <a:bodyPr>
            <a:noAutofit/>
          </a:bodyPr>
          <a:lstStyle>
            <a:lvl1pPr>
              <a:lnSpc>
                <a:spcPct val="110000"/>
              </a:lnSpc>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20502" y="70884"/>
            <a:ext cx="3416596" cy="276999"/>
          </a:xfrm>
          <a:prstGeom prst="rect">
            <a:avLst/>
          </a:prstGeom>
          <a:noFill/>
        </p:spPr>
        <p:txBody>
          <a:bodyPr wrap="square" rtlCol="0">
            <a:spAutoFit/>
          </a:bodyPr>
          <a:lstStyle/>
          <a:p>
            <a:r>
              <a:rPr lang="en-US" sz="1200" b="0" dirty="0" smtClean="0">
                <a:solidFill>
                  <a:schemeClr val="bg1"/>
                </a:solidFill>
                <a:latin typeface="Arial" charset="0"/>
                <a:ea typeface="Arial" charset="0"/>
                <a:cs typeface="Arial" charset="0"/>
              </a:rPr>
              <a:t>SEARCH ENGINE OPTIMIZATION</a:t>
            </a:r>
            <a:endParaRPr lang="en-US" sz="1200" b="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2762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993536"/>
          </a:xfrm>
        </p:spPr>
        <p:txBody>
          <a:bodyPr anchor="b">
            <a:normAutofit/>
          </a:bodyPr>
          <a:lstStyle>
            <a:lvl1pPr algn="ctr">
              <a:defRPr sz="3600" b="1">
                <a:latin typeface="Arial" charset="0"/>
                <a:ea typeface="Arial" charset="0"/>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76400" y="2275841"/>
            <a:ext cx="5435600" cy="1125140"/>
          </a:xfrm>
        </p:spPr>
        <p:txBody>
          <a:bodyPr>
            <a:normAutofit/>
          </a:bodyPr>
          <a:lstStyle>
            <a:lvl1pPr marL="0" indent="0" algn="ctr">
              <a:buNone/>
              <a:defRPr sz="2400">
                <a:solidFill>
                  <a:schemeClr val="tx1">
                    <a:tint val="75000"/>
                  </a:schemeClr>
                </a:solidFill>
                <a:latin typeface="Arial" charset="0"/>
                <a:ea typeface="Arial" charset="0"/>
                <a:cs typeface="Arial"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7" name="TextBox 6"/>
          <p:cNvSpPr txBox="1"/>
          <p:nvPr userDrawn="1"/>
        </p:nvSpPr>
        <p:spPr>
          <a:xfrm>
            <a:off x="120502" y="70884"/>
            <a:ext cx="3416596" cy="276999"/>
          </a:xfrm>
          <a:prstGeom prst="rect">
            <a:avLst/>
          </a:prstGeom>
          <a:noFill/>
        </p:spPr>
        <p:txBody>
          <a:bodyPr wrap="square" rtlCol="0">
            <a:spAutoFit/>
          </a:bodyPr>
          <a:lstStyle/>
          <a:p>
            <a:r>
              <a:rPr lang="en-US" sz="1200" b="0" dirty="0" smtClean="0">
                <a:solidFill>
                  <a:schemeClr val="bg1"/>
                </a:solidFill>
                <a:latin typeface="Arial" charset="0"/>
                <a:ea typeface="Arial" charset="0"/>
                <a:cs typeface="Arial" charset="0"/>
              </a:rPr>
              <a:t>SEARCH ENGINE OPTIMIZATION</a:t>
            </a:r>
            <a:endParaRPr lang="en-US" sz="1200" b="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31263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BDD362-8EB0-3948-BC68-39DABE29D382}" type="datetimeFigureOut">
              <a:rPr lang="en-US" smtClean="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196CE-2C94-B040-BDA3-ED3C01BB98C1}" type="slidenum">
              <a:rPr lang="en-US" smtClean="0"/>
              <a:t>‹#›</a:t>
            </a:fld>
            <a:endParaRPr lang="en-US" dirty="0"/>
          </a:p>
        </p:txBody>
      </p:sp>
    </p:spTree>
    <p:extLst>
      <p:ext uri="{BB962C8B-B14F-4D97-AF65-F5344CB8AC3E}">
        <p14:creationId xmlns:p14="http://schemas.microsoft.com/office/powerpoint/2010/main" val="19941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BDD362-8EB0-3948-BC68-39DABE29D382}" type="datetimeFigureOut">
              <a:rPr lang="en-US" smtClean="0"/>
              <a:t>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4196CE-2C94-B040-BDA3-ED3C01BB98C1}" type="slidenum">
              <a:rPr lang="en-US" smtClean="0"/>
              <a:t>‹#›</a:t>
            </a:fld>
            <a:endParaRPr lang="en-US" dirty="0"/>
          </a:p>
        </p:txBody>
      </p:sp>
    </p:spTree>
    <p:extLst>
      <p:ext uri="{BB962C8B-B14F-4D97-AF65-F5344CB8AC3E}">
        <p14:creationId xmlns:p14="http://schemas.microsoft.com/office/powerpoint/2010/main" val="206494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BDD362-8EB0-3948-BC68-39DABE29D382}" type="datetimeFigureOut">
              <a:rPr lang="en-US" smtClean="0"/>
              <a:t>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4196CE-2C94-B040-BDA3-ED3C01BB98C1}" type="slidenum">
              <a:rPr lang="en-US" smtClean="0"/>
              <a:t>‹#›</a:t>
            </a:fld>
            <a:endParaRPr lang="en-US" dirty="0"/>
          </a:p>
        </p:txBody>
      </p:sp>
    </p:spTree>
    <p:extLst>
      <p:ext uri="{BB962C8B-B14F-4D97-AF65-F5344CB8AC3E}">
        <p14:creationId xmlns:p14="http://schemas.microsoft.com/office/powerpoint/2010/main" val="186287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DD362-8EB0-3948-BC68-39DABE29D382}" type="datetimeFigureOut">
              <a:rPr lang="en-US" smtClean="0"/>
              <a:t>7/20/16</a:t>
            </a:fld>
            <a:endParaRPr lang="en-US" dirty="0"/>
          </a:p>
        </p:txBody>
      </p:sp>
      <p:sp>
        <p:nvSpPr>
          <p:cNvPr id="4" name="Slide Number Placeholder 3"/>
          <p:cNvSpPr>
            <a:spLocks noGrp="1"/>
          </p:cNvSpPr>
          <p:nvPr>
            <p:ph type="sldNum" sz="quarter" idx="12"/>
          </p:nvPr>
        </p:nvSpPr>
        <p:spPr/>
        <p:txBody>
          <a:bodyPr/>
          <a:lstStyle/>
          <a:p>
            <a:fld id="{874196CE-2C94-B040-BDA3-ED3C01BB98C1}" type="slidenum">
              <a:rPr lang="en-US" smtClean="0"/>
              <a:t>‹#›</a:t>
            </a:fld>
            <a:endParaRPr lang="en-US" dirty="0"/>
          </a:p>
        </p:txBody>
      </p:sp>
      <p:sp>
        <p:nvSpPr>
          <p:cNvPr id="6" name="TextBox 5"/>
          <p:cNvSpPr txBox="1"/>
          <p:nvPr userDrawn="1"/>
        </p:nvSpPr>
        <p:spPr>
          <a:xfrm>
            <a:off x="120502" y="70884"/>
            <a:ext cx="3416596" cy="276999"/>
          </a:xfrm>
          <a:prstGeom prst="rect">
            <a:avLst/>
          </a:prstGeom>
          <a:noFill/>
        </p:spPr>
        <p:txBody>
          <a:bodyPr wrap="square" rtlCol="0">
            <a:spAutoFit/>
          </a:bodyPr>
          <a:lstStyle/>
          <a:p>
            <a:r>
              <a:rPr lang="en-US" sz="1200" b="0" dirty="0" smtClean="0">
                <a:solidFill>
                  <a:schemeClr val="bg1"/>
                </a:solidFill>
                <a:latin typeface="Arial" charset="0"/>
                <a:ea typeface="Arial" charset="0"/>
                <a:cs typeface="Arial" charset="0"/>
              </a:rPr>
              <a:t>SEARCH ENGINE OPTIMIZATION</a:t>
            </a:r>
            <a:endParaRPr lang="en-US" sz="1200" b="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5668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DD362-8EB0-3948-BC68-39DABE29D382}" type="datetimeFigureOut">
              <a:rPr lang="en-US" smtClean="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196CE-2C94-B040-BDA3-ED3C01BB98C1}" type="slidenum">
              <a:rPr lang="en-US" smtClean="0"/>
              <a:t>‹#›</a:t>
            </a:fld>
            <a:endParaRPr lang="en-US" dirty="0"/>
          </a:p>
        </p:txBody>
      </p:sp>
    </p:spTree>
    <p:extLst>
      <p:ext uri="{BB962C8B-B14F-4D97-AF65-F5344CB8AC3E}">
        <p14:creationId xmlns:p14="http://schemas.microsoft.com/office/powerpoint/2010/main" val="102208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DD362-8EB0-3948-BC68-39DABE29D382}" type="datetimeFigureOut">
              <a:rPr lang="en-US" smtClean="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196CE-2C94-B040-BDA3-ED3C01BB98C1}" type="slidenum">
              <a:rPr lang="en-US" smtClean="0"/>
              <a:t>‹#›</a:t>
            </a:fld>
            <a:endParaRPr lang="en-US" dirty="0"/>
          </a:p>
        </p:txBody>
      </p:sp>
    </p:spTree>
    <p:extLst>
      <p:ext uri="{BB962C8B-B14F-4D97-AF65-F5344CB8AC3E}">
        <p14:creationId xmlns:p14="http://schemas.microsoft.com/office/powerpoint/2010/main" val="16262502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829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114300" y="54555"/>
            <a:ext cx="3086100" cy="273844"/>
          </a:xfrm>
          <a:prstGeom prst="rect">
            <a:avLst/>
          </a:prstGeom>
        </p:spPr>
        <p:txBody>
          <a:bodyPr vert="horz" lIns="91440" tIns="45720" rIns="91440" bIns="45720" rtlCol="0" anchor="ctr"/>
          <a:lstStyle>
            <a:lvl1pPr algn="l">
              <a:defRPr sz="1600">
                <a:solidFill>
                  <a:schemeClr val="bg1"/>
                </a:solidFill>
                <a:latin typeface="Arial" charset="0"/>
                <a:ea typeface="Arial" charset="0"/>
                <a:cs typeface="Arial" charset="0"/>
              </a:defRPr>
            </a:lvl1pPr>
          </a:lstStyle>
          <a:p>
            <a:endParaRPr lang="en-US" dirty="0"/>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257081"/>
            <a:ext cx="9144000" cy="885825"/>
          </a:xfrm>
          <a:prstGeom prst="rect">
            <a:avLst/>
          </a:prstGeom>
        </p:spPr>
      </p:pic>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8BDD362-8EB0-3948-BC68-39DABE29D382}" type="datetimeFigureOut">
              <a:rPr lang="en-US" smtClean="0"/>
              <a:t>7/20/16</a:t>
            </a:fld>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74196CE-2C94-B040-BDA3-ED3C01BB98C1}" type="slidenum">
              <a:rPr lang="en-US" smtClean="0"/>
              <a:t>‹#›</a:t>
            </a:fld>
            <a:endParaRPr lang="en-US" dirty="0"/>
          </a:p>
        </p:txBody>
      </p:sp>
    </p:spTree>
    <p:extLst>
      <p:ext uri="{BB962C8B-B14F-4D97-AF65-F5344CB8AC3E}">
        <p14:creationId xmlns:p14="http://schemas.microsoft.com/office/powerpoint/2010/main" val="181271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ianrmedia.unl.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dn.unl.edu/documentation/icon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Minion Semibold" charset="0"/>
                <a:cs typeface="Minion Semibold" charset="0"/>
              </a:rPr>
              <a:t>IANR WEB MANAGER NETWORK</a:t>
            </a:r>
            <a:endParaRPr lang="en-US" dirty="0"/>
          </a:p>
        </p:txBody>
      </p:sp>
      <p:sp>
        <p:nvSpPr>
          <p:cNvPr id="3" name="Subtitle 2"/>
          <p:cNvSpPr>
            <a:spLocks noGrp="1"/>
          </p:cNvSpPr>
          <p:nvPr>
            <p:ph type="subTitle" idx="1"/>
          </p:nvPr>
        </p:nvSpPr>
        <p:spPr/>
        <p:txBody>
          <a:bodyPr/>
          <a:lstStyle/>
          <a:p>
            <a:r>
              <a:rPr lang="en-US" dirty="0">
                <a:ea typeface="Minion Semibold" charset="0"/>
                <a:cs typeface="Minion Semibold" charset="0"/>
              </a:rPr>
              <a:t>Meeting 7/21/2016</a:t>
            </a:r>
            <a:br>
              <a:rPr lang="en-US" dirty="0">
                <a:ea typeface="Minion Semibold" charset="0"/>
                <a:cs typeface="Minion Semibold" charset="0"/>
              </a:rPr>
            </a:br>
            <a:r>
              <a:rPr lang="en-US" dirty="0">
                <a:ea typeface="Minion Semibold" charset="0"/>
                <a:cs typeface="Minion Semibold" charset="0"/>
              </a:rPr>
              <a:t>9:00am</a:t>
            </a:r>
            <a:r>
              <a:rPr lang="en-US" sz="2400" dirty="0">
                <a:ea typeface="Minion Semibold" charset="0"/>
                <a:cs typeface="Minion Semibold" charset="0"/>
              </a:rPr>
              <a:t/>
            </a:r>
            <a:br>
              <a:rPr lang="en-US" sz="2400" dirty="0">
                <a:ea typeface="Minion Semibold" charset="0"/>
                <a:cs typeface="Minion Semibold" charset="0"/>
              </a:rPr>
            </a:br>
            <a:endParaRPr lang="en-US" dirty="0"/>
          </a:p>
        </p:txBody>
      </p:sp>
    </p:spTree>
    <p:extLst>
      <p:ext uri="{BB962C8B-B14F-4D97-AF65-F5344CB8AC3E}">
        <p14:creationId xmlns:p14="http://schemas.microsoft.com/office/powerpoint/2010/main" val="109010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Good and Bad SEO</a:t>
            </a:r>
            <a:endParaRPr lang="en-US" dirty="0"/>
          </a:p>
        </p:txBody>
      </p:sp>
      <p:sp>
        <p:nvSpPr>
          <p:cNvPr id="5" name="Text Placeholder 4"/>
          <p:cNvSpPr>
            <a:spLocks noGrp="1"/>
          </p:cNvSpPr>
          <p:nvPr>
            <p:ph type="body" idx="1"/>
          </p:nvPr>
        </p:nvSpPr>
        <p:spPr>
          <a:xfrm>
            <a:off x="2206487" y="2275841"/>
            <a:ext cx="4731025" cy="1125140"/>
          </a:xfrm>
        </p:spPr>
        <p:txBody>
          <a:bodyPr>
            <a:normAutofit/>
          </a:bodyPr>
          <a:lstStyle/>
          <a:p>
            <a:r>
              <a:rPr lang="en-US" dirty="0" smtClean="0"/>
              <a:t>Knowing what you should do is just as important as knowing what you shouldn’t do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531" y="1556736"/>
            <a:ext cx="1414006" cy="1414006"/>
          </a:xfrm>
          <a:prstGeom prst="rect">
            <a:avLst/>
          </a:prstGeom>
          <a:ln w="57150">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60" y="1457346"/>
            <a:ext cx="1519236" cy="1519236"/>
          </a:xfrm>
          <a:prstGeom prst="rect">
            <a:avLst/>
          </a:prstGeom>
          <a:solidFill>
            <a:schemeClr val="tx1"/>
          </a:solidFill>
          <a:ln>
            <a:solidFill>
              <a:schemeClr val="tx1">
                <a:lumMod val="50000"/>
                <a:lumOff val="50000"/>
              </a:schemeClr>
            </a:solidFill>
          </a:ln>
        </p:spPr>
      </p:pic>
    </p:spTree>
    <p:extLst>
      <p:ext uri="{BB962C8B-B14F-4D97-AF65-F5344CB8AC3E}">
        <p14:creationId xmlns:p14="http://schemas.microsoft.com/office/powerpoint/2010/main" val="4120405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Should Know About SEO </a:t>
            </a:r>
            <a:endParaRPr lang="en-US" dirty="0"/>
          </a:p>
        </p:txBody>
      </p:sp>
      <p:sp>
        <p:nvSpPr>
          <p:cNvPr id="3" name="Content Placeholder 2"/>
          <p:cNvSpPr>
            <a:spLocks noGrp="1"/>
          </p:cNvSpPr>
          <p:nvPr>
            <p:ph idx="1"/>
          </p:nvPr>
        </p:nvSpPr>
        <p:spPr>
          <a:xfrm>
            <a:off x="4317512" y="1504895"/>
            <a:ext cx="4529504" cy="2754304"/>
          </a:xfrm>
        </p:spPr>
        <p:txBody>
          <a:bodyPr>
            <a:normAutofit/>
          </a:bodyPr>
          <a:lstStyle/>
          <a:p>
            <a:r>
              <a:rPr lang="en-US" dirty="0" smtClean="0"/>
              <a:t>There are no guarantees</a:t>
            </a:r>
          </a:p>
          <a:p>
            <a:r>
              <a:rPr lang="en-US" dirty="0" smtClean="0"/>
              <a:t>Beware of hiring an SEO company, not all can be trusted</a:t>
            </a:r>
          </a:p>
          <a:p>
            <a:r>
              <a:rPr lang="en-US" dirty="0" smtClean="0"/>
              <a:t>Beware of SEO software</a:t>
            </a:r>
          </a:p>
          <a:p>
            <a:r>
              <a:rPr lang="en-US" dirty="0" smtClean="0"/>
              <a:t>Unethical SEO practices can get your site removed from Google</a:t>
            </a:r>
          </a:p>
          <a:p>
            <a:pPr marL="0" indent="0">
              <a:buNone/>
            </a:pPr>
            <a:endParaRPr lang="en-US" dirty="0"/>
          </a:p>
        </p:txBody>
      </p:sp>
    </p:spTree>
    <p:extLst>
      <p:ext uri="{BB962C8B-B14F-4D97-AF65-F5344CB8AC3E}">
        <p14:creationId xmlns:p14="http://schemas.microsoft.com/office/powerpoint/2010/main" val="671068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tactics that can harm your site’s SEO</a:t>
            </a:r>
            <a:endParaRPr lang="en-US" dirty="0"/>
          </a:p>
        </p:txBody>
      </p:sp>
      <p:sp>
        <p:nvSpPr>
          <p:cNvPr id="3" name="Content Placeholder 2"/>
          <p:cNvSpPr>
            <a:spLocks noGrp="1"/>
          </p:cNvSpPr>
          <p:nvPr>
            <p:ph idx="1"/>
          </p:nvPr>
        </p:nvSpPr>
        <p:spPr>
          <a:xfrm>
            <a:off x="4317512" y="1366183"/>
            <a:ext cx="4529504" cy="2754304"/>
          </a:xfrm>
        </p:spPr>
        <p:txBody>
          <a:bodyPr/>
          <a:lstStyle/>
          <a:p>
            <a:r>
              <a:rPr lang="en-US" dirty="0" smtClean="0"/>
              <a:t>Keyword stuffing</a:t>
            </a:r>
          </a:p>
          <a:p>
            <a:r>
              <a:rPr lang="en-US" dirty="0" smtClean="0"/>
              <a:t>Cloaking</a:t>
            </a:r>
          </a:p>
          <a:p>
            <a:r>
              <a:rPr lang="en-US" dirty="0" smtClean="0"/>
              <a:t>Hiding text</a:t>
            </a:r>
          </a:p>
          <a:p>
            <a:r>
              <a:rPr lang="en-US" dirty="0" smtClean="0"/>
              <a:t>Scraped content</a:t>
            </a:r>
          </a:p>
          <a:p>
            <a:r>
              <a:rPr lang="en-US" dirty="0" smtClean="0"/>
              <a:t>Doorway pages</a:t>
            </a:r>
          </a:p>
          <a:p>
            <a:r>
              <a:rPr lang="en-US" dirty="0" smtClean="0"/>
              <a:t>Deceptive redirects</a:t>
            </a:r>
          </a:p>
          <a:p>
            <a:endParaRPr lang="en-US" dirty="0"/>
          </a:p>
        </p:txBody>
      </p:sp>
    </p:spTree>
    <p:extLst>
      <p:ext uri="{BB962C8B-B14F-4D97-AF65-F5344CB8AC3E}">
        <p14:creationId xmlns:p14="http://schemas.microsoft.com/office/powerpoint/2010/main" val="1035317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708878" y="810386"/>
            <a:ext cx="3040432" cy="3040432"/>
          </a:xfrm>
          <a:prstGeom prst="rect">
            <a:avLst/>
          </a:prstGeom>
        </p:spPr>
      </p:pic>
      <p:sp>
        <p:nvSpPr>
          <p:cNvPr id="2" name="Title 1"/>
          <p:cNvSpPr>
            <a:spLocks noGrp="1"/>
          </p:cNvSpPr>
          <p:nvPr>
            <p:ph type="title"/>
          </p:nvPr>
        </p:nvSpPr>
        <p:spPr/>
        <p:txBody>
          <a:bodyPr/>
          <a:lstStyle/>
          <a:p>
            <a:pPr algn="ctr"/>
            <a:r>
              <a:rPr lang="en-US" dirty="0" smtClean="0"/>
              <a:t>Keyword Stuffing</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8000" y="1599285"/>
            <a:ext cx="4529138" cy="1740142"/>
          </a:xfrm>
        </p:spPr>
      </p:pic>
      <p:sp>
        <p:nvSpPr>
          <p:cNvPr id="5" name="TextBox 4"/>
          <p:cNvSpPr txBox="1"/>
          <p:nvPr/>
        </p:nvSpPr>
        <p:spPr>
          <a:xfrm>
            <a:off x="4444736" y="3342987"/>
            <a:ext cx="4275666" cy="507831"/>
          </a:xfrm>
          <a:prstGeom prst="rect">
            <a:avLst/>
          </a:prstGeom>
          <a:noFill/>
        </p:spPr>
        <p:txBody>
          <a:bodyPr wrap="square" rtlCol="0">
            <a:spAutoFit/>
          </a:bodyPr>
          <a:lstStyle/>
          <a:p>
            <a:r>
              <a:rPr lang="en-US" dirty="0"/>
              <a:t>http://seopressor.com/wp-content/uploads/2015/08/keyword-stuffing.gif</a:t>
            </a:r>
          </a:p>
        </p:txBody>
      </p:sp>
    </p:spTree>
    <p:extLst>
      <p:ext uri="{BB962C8B-B14F-4D97-AF65-F5344CB8AC3E}">
        <p14:creationId xmlns:p14="http://schemas.microsoft.com/office/powerpoint/2010/main" val="19315253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Cloaking</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1537" y="518430"/>
            <a:ext cx="3579508" cy="3600982"/>
          </a:xfrm>
          <a:ln>
            <a:solidFill>
              <a:schemeClr val="bg1">
                <a:lumMod val="50000"/>
              </a:schemeClr>
            </a:solidFill>
          </a:ln>
        </p:spPr>
      </p:pic>
      <p:sp>
        <p:nvSpPr>
          <p:cNvPr id="5" name="TextBox 4"/>
          <p:cNvSpPr txBox="1"/>
          <p:nvPr/>
        </p:nvSpPr>
        <p:spPr>
          <a:xfrm>
            <a:off x="4681537" y="4184212"/>
            <a:ext cx="3318282" cy="276999"/>
          </a:xfrm>
          <a:prstGeom prst="rect">
            <a:avLst/>
          </a:prstGeom>
          <a:noFill/>
        </p:spPr>
        <p:txBody>
          <a:bodyPr wrap="square" rtlCol="0">
            <a:spAutoFit/>
          </a:bodyPr>
          <a:lstStyle/>
          <a:p>
            <a:r>
              <a:rPr lang="en-US" sz="1200" dirty="0"/>
              <a:t>http://www.godoveryou.com/what-is-cloaking</a:t>
            </a:r>
          </a:p>
        </p:txBody>
      </p:sp>
      <p:pic>
        <p:nvPicPr>
          <p:cNvPr id="7" name="Picture 6"/>
          <p:cNvPicPr>
            <a:picLocks noChangeAspect="1"/>
          </p:cNvPicPr>
          <p:nvPr/>
        </p:nvPicPr>
        <p:blipFill>
          <a:blip r:embed="rId4">
            <a:alphaModFix amt="31000"/>
            <a:extLst>
              <a:ext uri="{28A0092B-C50C-407E-A947-70E740481C1C}">
                <a14:useLocalDpi xmlns:a14="http://schemas.microsoft.com/office/drawing/2010/main" val="0"/>
              </a:ext>
            </a:extLst>
          </a:blip>
          <a:stretch>
            <a:fillRect/>
          </a:stretch>
        </p:blipFill>
        <p:spPr>
          <a:xfrm>
            <a:off x="708878" y="810386"/>
            <a:ext cx="3040432" cy="3040432"/>
          </a:xfrm>
          <a:prstGeom prst="rect">
            <a:avLst/>
          </a:prstGeom>
        </p:spPr>
      </p:pic>
    </p:spTree>
    <p:extLst>
      <p:ext uri="{BB962C8B-B14F-4D97-AF65-F5344CB8AC3E}">
        <p14:creationId xmlns:p14="http://schemas.microsoft.com/office/powerpoint/2010/main" val="1927134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Hiding Text</a:t>
            </a:r>
            <a:endParaRPr lang="en-US" dirty="0"/>
          </a:p>
        </p:txBody>
      </p:sp>
      <p:sp>
        <p:nvSpPr>
          <p:cNvPr id="3" name="Content Placeholder 2"/>
          <p:cNvSpPr>
            <a:spLocks noGrp="1"/>
          </p:cNvSpPr>
          <p:nvPr>
            <p:ph idx="1"/>
          </p:nvPr>
        </p:nvSpPr>
        <p:spPr>
          <a:xfrm>
            <a:off x="4317512" y="1956387"/>
            <a:ext cx="4732888" cy="2754304"/>
          </a:xfrm>
        </p:spPr>
        <p:txBody>
          <a:bodyPr/>
          <a:lstStyle/>
          <a:p>
            <a:r>
              <a:rPr lang="en-US" dirty="0" smtClean="0"/>
              <a:t>color: #ffffff; background-color: #ffffff</a:t>
            </a:r>
            <a:r>
              <a:rPr lang="en-US" dirty="0"/>
              <a:t>;</a:t>
            </a:r>
            <a:r>
              <a:rPr lang="en-US" dirty="0" smtClean="0"/>
              <a:t> </a:t>
            </a:r>
          </a:p>
          <a:p>
            <a:r>
              <a:rPr lang="en-US" dirty="0"/>
              <a:t>text-indent: -999px</a:t>
            </a:r>
            <a:r>
              <a:rPr lang="en-US" dirty="0" smtClean="0"/>
              <a:t>;</a:t>
            </a:r>
          </a:p>
          <a:p>
            <a:r>
              <a:rPr lang="en-US" dirty="0" smtClean="0"/>
              <a:t>display: none</a:t>
            </a:r>
          </a:p>
          <a:p>
            <a:r>
              <a:rPr lang="en-US" dirty="0" smtClean="0"/>
              <a:t>font-size:0</a:t>
            </a:r>
          </a:p>
          <a:p>
            <a:r>
              <a:rPr lang="en-US" dirty="0"/>
              <a:t>z-index:-1</a:t>
            </a:r>
            <a:endParaRPr lang="en-US" dirty="0" smtClean="0"/>
          </a:p>
          <a:p>
            <a:endParaRPr lang="en-US" dirty="0"/>
          </a:p>
          <a:p>
            <a:endParaRPr lang="en-US" dirty="0"/>
          </a:p>
        </p:txBody>
      </p:sp>
      <p:pic>
        <p:nvPicPr>
          <p:cNvPr id="5" name="Picture 4"/>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708878" y="810386"/>
            <a:ext cx="3040432" cy="3040432"/>
          </a:xfrm>
          <a:prstGeom prst="rect">
            <a:avLst/>
          </a:prstGeom>
        </p:spPr>
      </p:pic>
    </p:spTree>
    <p:extLst>
      <p:ext uri="{BB962C8B-B14F-4D97-AF65-F5344CB8AC3E}">
        <p14:creationId xmlns:p14="http://schemas.microsoft.com/office/powerpoint/2010/main" val="17802950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Scraped </a:t>
            </a:r>
            <a:r>
              <a:rPr lang="en-US" dirty="0" smtClean="0"/>
              <a:t>Content</a:t>
            </a:r>
            <a:r>
              <a:rPr lang="en-US" dirty="0"/>
              <a:t/>
            </a:r>
            <a:br>
              <a:rPr lang="en-US" dirty="0"/>
            </a:br>
            <a:endParaRPr lang="en-US" dirty="0"/>
          </a:p>
        </p:txBody>
      </p:sp>
      <p:sp>
        <p:nvSpPr>
          <p:cNvPr id="3" name="Content Placeholder 2"/>
          <p:cNvSpPr>
            <a:spLocks noGrp="1"/>
          </p:cNvSpPr>
          <p:nvPr>
            <p:ph idx="1"/>
          </p:nvPr>
        </p:nvSpPr>
        <p:spPr>
          <a:xfrm>
            <a:off x="4317512" y="1010266"/>
            <a:ext cx="4529504" cy="3372655"/>
          </a:xfrm>
        </p:spPr>
        <p:txBody>
          <a:bodyPr>
            <a:normAutofit fontScale="92500" lnSpcReduction="20000"/>
          </a:bodyPr>
          <a:lstStyle/>
          <a:p>
            <a:r>
              <a:rPr lang="en-US" dirty="0" smtClean="0"/>
              <a:t>Content that is copied from one site and pasted onto another</a:t>
            </a:r>
          </a:p>
          <a:p>
            <a:r>
              <a:rPr lang="en-US" dirty="0" smtClean="0"/>
              <a:t>Not to be confused with curated or syndicated content</a:t>
            </a:r>
          </a:p>
          <a:p>
            <a:r>
              <a:rPr lang="en-US" dirty="0" smtClean="0"/>
              <a:t>No attribution</a:t>
            </a:r>
          </a:p>
          <a:p>
            <a:r>
              <a:rPr lang="en-US" dirty="0" smtClean="0"/>
              <a:t>No original content added</a:t>
            </a:r>
          </a:p>
          <a:p>
            <a:r>
              <a:rPr lang="en-US" dirty="0" smtClean="0"/>
              <a:t>Same content displays in two places or with a little rewording or swapped out synonyms</a:t>
            </a:r>
          </a:p>
          <a:p>
            <a:r>
              <a:rPr lang="en-US" dirty="0" smtClean="0"/>
              <a:t>No explanation for duplication</a:t>
            </a:r>
            <a:endParaRPr lang="en-US" dirty="0"/>
          </a:p>
        </p:txBody>
      </p:sp>
      <p:pic>
        <p:nvPicPr>
          <p:cNvPr id="5" name="Picture 4"/>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708878" y="810386"/>
            <a:ext cx="3040432" cy="3040432"/>
          </a:xfrm>
          <a:prstGeom prst="rect">
            <a:avLst/>
          </a:prstGeom>
        </p:spPr>
      </p:pic>
    </p:spTree>
    <p:extLst>
      <p:ext uri="{BB962C8B-B14F-4D97-AF65-F5344CB8AC3E}">
        <p14:creationId xmlns:p14="http://schemas.microsoft.com/office/powerpoint/2010/main" val="527532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Doorway </a:t>
            </a:r>
            <a:r>
              <a:rPr lang="en-US" dirty="0" smtClean="0"/>
              <a:t>Pages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956" y="1355863"/>
            <a:ext cx="4777528" cy="2282282"/>
          </a:xfrm>
          <a:prstGeom prst="rect">
            <a:avLst/>
          </a:prstGeom>
          <a:ln>
            <a:solidFill>
              <a:schemeClr val="bg1">
                <a:lumMod val="50000"/>
              </a:schemeClr>
            </a:solidFill>
          </a:ln>
        </p:spPr>
      </p:pic>
      <p:pic>
        <p:nvPicPr>
          <p:cNvPr id="6" name="Picture 5"/>
          <p:cNvPicPr>
            <a:picLocks noChangeAspect="1"/>
          </p:cNvPicPr>
          <p:nvPr/>
        </p:nvPicPr>
        <p:blipFill>
          <a:blip r:embed="rId4">
            <a:alphaModFix amt="31000"/>
            <a:extLst>
              <a:ext uri="{28A0092B-C50C-407E-A947-70E740481C1C}">
                <a14:useLocalDpi xmlns:a14="http://schemas.microsoft.com/office/drawing/2010/main" val="0"/>
              </a:ext>
            </a:extLst>
          </a:blip>
          <a:stretch>
            <a:fillRect/>
          </a:stretch>
        </p:blipFill>
        <p:spPr>
          <a:xfrm>
            <a:off x="708878" y="810386"/>
            <a:ext cx="3040432" cy="3040432"/>
          </a:xfrm>
          <a:prstGeom prst="rect">
            <a:avLst/>
          </a:prstGeom>
        </p:spPr>
      </p:pic>
    </p:spTree>
    <p:extLst>
      <p:ext uri="{BB962C8B-B14F-4D97-AF65-F5344CB8AC3E}">
        <p14:creationId xmlns:p14="http://schemas.microsoft.com/office/powerpoint/2010/main" val="13788115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Doorway </a:t>
            </a:r>
            <a:r>
              <a:rPr lang="en-US" dirty="0" smtClean="0"/>
              <a:t>Pages </a:t>
            </a:r>
            <a:endParaRPr lang="en-US" dirty="0"/>
          </a:p>
        </p:txBody>
      </p:sp>
      <p:sp>
        <p:nvSpPr>
          <p:cNvPr id="3" name="Content Placeholder 2"/>
          <p:cNvSpPr>
            <a:spLocks noGrp="1"/>
          </p:cNvSpPr>
          <p:nvPr>
            <p:ph idx="1"/>
          </p:nvPr>
        </p:nvSpPr>
        <p:spPr>
          <a:xfrm>
            <a:off x="4317512" y="1504895"/>
            <a:ext cx="4529504" cy="2754304"/>
          </a:xfrm>
        </p:spPr>
        <p:txBody>
          <a:bodyPr>
            <a:normAutofit/>
          </a:bodyPr>
          <a:lstStyle/>
          <a:p>
            <a:r>
              <a:rPr lang="en-US" dirty="0" smtClean="0"/>
              <a:t>Spammy looking pages with nothing but a bunch of text links</a:t>
            </a:r>
          </a:p>
          <a:p>
            <a:r>
              <a:rPr lang="en-US" dirty="0" smtClean="0"/>
              <a:t>Same page is auto generated multiple times with a different city or name dynamically inserted</a:t>
            </a:r>
          </a:p>
          <a:p>
            <a:r>
              <a:rPr lang="en-US" dirty="0" smtClean="0"/>
              <a:t>Links in search results all go to the same site</a:t>
            </a:r>
            <a:endParaRPr lang="en-US" dirty="0"/>
          </a:p>
        </p:txBody>
      </p:sp>
      <p:pic>
        <p:nvPicPr>
          <p:cNvPr id="5" name="Picture 4"/>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708878" y="810386"/>
            <a:ext cx="3040432" cy="3040432"/>
          </a:xfrm>
          <a:prstGeom prst="rect">
            <a:avLst/>
          </a:prstGeom>
        </p:spPr>
      </p:pic>
    </p:spTree>
    <p:extLst>
      <p:ext uri="{BB962C8B-B14F-4D97-AF65-F5344CB8AC3E}">
        <p14:creationId xmlns:p14="http://schemas.microsoft.com/office/powerpoint/2010/main" val="2070199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Deceptive </a:t>
            </a:r>
            <a:r>
              <a:rPr lang="en-US" dirty="0" smtClean="0"/>
              <a:t>Redirects</a:t>
            </a:r>
            <a:r>
              <a:rPr lang="en-US" dirty="0"/>
              <a:t/>
            </a:r>
            <a:br>
              <a:rPr lang="en-US" dirty="0"/>
            </a:br>
            <a:endParaRPr lang="en-US" dirty="0"/>
          </a:p>
        </p:txBody>
      </p:sp>
      <p:sp>
        <p:nvSpPr>
          <p:cNvPr id="3" name="Content Placeholder 2"/>
          <p:cNvSpPr>
            <a:spLocks noGrp="1"/>
          </p:cNvSpPr>
          <p:nvPr>
            <p:ph idx="1"/>
          </p:nvPr>
        </p:nvSpPr>
        <p:spPr>
          <a:xfrm>
            <a:off x="4317512" y="1365668"/>
            <a:ext cx="4529504" cy="2754304"/>
          </a:xfrm>
        </p:spPr>
        <p:txBody>
          <a:bodyPr/>
          <a:lstStyle/>
          <a:p>
            <a:r>
              <a:rPr lang="en-US" dirty="0" smtClean="0"/>
              <a:t>Link takes you to a page with unexpected content, typically one that looks like spam</a:t>
            </a:r>
          </a:p>
          <a:p>
            <a:r>
              <a:rPr lang="en-US" dirty="0" smtClean="0"/>
              <a:t>Practice performed by hackers</a:t>
            </a:r>
          </a:p>
          <a:p>
            <a:r>
              <a:rPr lang="en-US" dirty="0" smtClean="0"/>
              <a:t>Used for doorway pages and cloaking</a:t>
            </a:r>
          </a:p>
          <a:p>
            <a:endParaRPr lang="en-US" dirty="0"/>
          </a:p>
        </p:txBody>
      </p:sp>
      <p:pic>
        <p:nvPicPr>
          <p:cNvPr id="4" name="Picture 3"/>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708878" y="810386"/>
            <a:ext cx="3040432" cy="3040432"/>
          </a:xfrm>
          <a:prstGeom prst="rect">
            <a:avLst/>
          </a:prstGeom>
        </p:spPr>
      </p:pic>
    </p:spTree>
    <p:extLst>
      <p:ext uri="{BB962C8B-B14F-4D97-AF65-F5344CB8AC3E}">
        <p14:creationId xmlns:p14="http://schemas.microsoft.com/office/powerpoint/2010/main" val="38199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Meeting Agenda</a:t>
            </a:r>
          </a:p>
        </p:txBody>
      </p:sp>
      <p:sp>
        <p:nvSpPr>
          <p:cNvPr id="3" name="Subtitle 2"/>
          <p:cNvSpPr>
            <a:spLocks noGrp="1"/>
          </p:cNvSpPr>
          <p:nvPr>
            <p:ph type="subTitle" idx="1"/>
          </p:nvPr>
        </p:nvSpPr>
        <p:spPr/>
        <p:txBody>
          <a:bodyPr/>
          <a:lstStyle/>
          <a:p>
            <a:r>
              <a:rPr lang="en-US" dirty="0"/>
              <a:t>IANR Web Manager Network Update – </a:t>
            </a:r>
            <a:r>
              <a:rPr lang="en-US" i="1" dirty="0"/>
              <a:t>Anne Holz</a:t>
            </a:r>
          </a:p>
          <a:p>
            <a:r>
              <a:rPr lang="en-US" dirty="0"/>
              <a:t>Search Engine Optimization (SEO)– </a:t>
            </a:r>
            <a:r>
              <a:rPr lang="en-US" i="1" dirty="0"/>
              <a:t>Anne Holz</a:t>
            </a:r>
          </a:p>
          <a:p>
            <a:endParaRPr lang="en-US" dirty="0"/>
          </a:p>
        </p:txBody>
      </p:sp>
    </p:spTree>
    <p:extLst>
      <p:ext uri="{BB962C8B-B14F-4D97-AF65-F5344CB8AC3E}">
        <p14:creationId xmlns:p14="http://schemas.microsoft.com/office/powerpoint/2010/main" val="16877767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79" y="1302282"/>
            <a:ext cx="7897826" cy="570509"/>
          </a:xfrm>
        </p:spPr>
        <p:txBody>
          <a:bodyPr>
            <a:normAutofit/>
          </a:bodyPr>
          <a:lstStyle/>
          <a:p>
            <a:pPr algn="ctr"/>
            <a:r>
              <a:rPr lang="en-US" dirty="0" smtClean="0"/>
              <a:t>Practicing Good SEO Involves</a:t>
            </a:r>
            <a:endParaRPr lang="en-US" dirty="0"/>
          </a:p>
        </p:txBody>
      </p:sp>
      <p:sp>
        <p:nvSpPr>
          <p:cNvPr id="3" name="Content Placeholder 2"/>
          <p:cNvSpPr>
            <a:spLocks noGrp="1"/>
          </p:cNvSpPr>
          <p:nvPr>
            <p:ph idx="1"/>
          </p:nvPr>
        </p:nvSpPr>
        <p:spPr>
          <a:xfrm>
            <a:off x="2178569" y="1937363"/>
            <a:ext cx="3033200" cy="2078046"/>
          </a:xfrm>
        </p:spPr>
        <p:txBody>
          <a:bodyPr>
            <a:noAutofit/>
          </a:bodyPr>
          <a:lstStyle/>
          <a:p>
            <a:pPr marL="0" indent="0">
              <a:lnSpc>
                <a:spcPct val="150000"/>
              </a:lnSpc>
              <a:buNone/>
            </a:pPr>
            <a:r>
              <a:rPr lang="en-US" sz="2800" dirty="0"/>
              <a:t>Site </a:t>
            </a:r>
            <a:r>
              <a:rPr lang="en-US" sz="2800" dirty="0" smtClean="0"/>
              <a:t>structure</a:t>
            </a:r>
          </a:p>
          <a:p>
            <a:pPr marL="0" indent="0">
              <a:lnSpc>
                <a:spcPct val="150000"/>
              </a:lnSpc>
              <a:buNone/>
            </a:pPr>
            <a:r>
              <a:rPr lang="en-US" sz="2800" dirty="0" smtClean="0"/>
              <a:t>HTML</a:t>
            </a:r>
          </a:p>
          <a:p>
            <a:pPr marL="0" indent="0">
              <a:lnSpc>
                <a:spcPct val="150000"/>
              </a:lnSpc>
              <a:buNone/>
            </a:pPr>
            <a:r>
              <a:rPr lang="en-US" sz="2800" dirty="0" smtClean="0"/>
              <a:t>Links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448" y="3526968"/>
            <a:ext cx="538974" cy="53897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468" y="2829308"/>
            <a:ext cx="600154" cy="60015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110" y="2146853"/>
            <a:ext cx="553312" cy="55331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4742" y="2016845"/>
            <a:ext cx="786262" cy="54842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945" y="2723254"/>
            <a:ext cx="627856" cy="62785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945" y="3526968"/>
            <a:ext cx="631568" cy="631568"/>
          </a:xfrm>
          <a:prstGeom prst="rect">
            <a:avLst/>
          </a:prstGeom>
        </p:spPr>
      </p:pic>
      <p:sp>
        <p:nvSpPr>
          <p:cNvPr id="17" name="Rectangle 16"/>
          <p:cNvSpPr/>
          <p:nvPr/>
        </p:nvSpPr>
        <p:spPr>
          <a:xfrm>
            <a:off x="6245190" y="2113723"/>
            <a:ext cx="1971439" cy="2031325"/>
          </a:xfrm>
          <a:prstGeom prst="rect">
            <a:avLst/>
          </a:prstGeom>
        </p:spPr>
        <p:txBody>
          <a:bodyPr wrap="square">
            <a:spAutoFit/>
          </a:bodyPr>
          <a:lstStyle/>
          <a:p>
            <a:pPr>
              <a:lnSpc>
                <a:spcPct val="150000"/>
              </a:lnSpc>
            </a:pPr>
            <a:r>
              <a:rPr lang="en-US" sz="2800" dirty="0">
                <a:latin typeface="Arial" charset="0"/>
                <a:ea typeface="Arial" charset="0"/>
                <a:cs typeface="Arial" charset="0"/>
              </a:rPr>
              <a:t>Content</a:t>
            </a:r>
          </a:p>
          <a:p>
            <a:pPr>
              <a:lnSpc>
                <a:spcPct val="150000"/>
              </a:lnSpc>
            </a:pPr>
            <a:r>
              <a:rPr lang="en-US" sz="2800" dirty="0">
                <a:latin typeface="Arial" charset="0"/>
                <a:ea typeface="Arial" charset="0"/>
                <a:cs typeface="Arial" charset="0"/>
              </a:rPr>
              <a:t>Authority</a:t>
            </a:r>
          </a:p>
          <a:p>
            <a:pPr>
              <a:lnSpc>
                <a:spcPct val="150000"/>
              </a:lnSpc>
            </a:pPr>
            <a:r>
              <a:rPr lang="en-US" sz="2800" dirty="0">
                <a:latin typeface="Arial" charset="0"/>
                <a:ea typeface="Arial" charset="0"/>
                <a:cs typeface="Arial" charset="0"/>
              </a:rPr>
              <a:t>Social </a:t>
            </a:r>
          </a:p>
        </p:txBody>
      </p:sp>
    </p:spTree>
    <p:extLst>
      <p:ext uri="{BB962C8B-B14F-4D97-AF65-F5344CB8AC3E}">
        <p14:creationId xmlns:p14="http://schemas.microsoft.com/office/powerpoint/2010/main" val="4495497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731" y="1956387"/>
            <a:ext cx="2532683" cy="2302812"/>
          </a:xfrm>
        </p:spPr>
        <p:txBody>
          <a:bodyPr/>
          <a:lstStyle/>
          <a:p>
            <a:r>
              <a:rPr lang="en-US" dirty="0" smtClean="0"/>
              <a:t>Two Types of SEO</a:t>
            </a:r>
            <a:endParaRPr lang="en-US" dirty="0"/>
          </a:p>
        </p:txBody>
      </p:sp>
      <p:sp>
        <p:nvSpPr>
          <p:cNvPr id="3" name="Content Placeholder 2"/>
          <p:cNvSpPr>
            <a:spLocks noGrp="1"/>
          </p:cNvSpPr>
          <p:nvPr>
            <p:ph idx="1"/>
          </p:nvPr>
        </p:nvSpPr>
        <p:spPr>
          <a:xfrm>
            <a:off x="4330482" y="2066634"/>
            <a:ext cx="4529504" cy="1986557"/>
          </a:xfrm>
        </p:spPr>
        <p:txBody>
          <a:bodyPr>
            <a:normAutofit fontScale="92500" lnSpcReduction="20000"/>
          </a:bodyPr>
          <a:lstStyle/>
          <a:p>
            <a:r>
              <a:rPr lang="en-US" b="1" dirty="0" smtClean="0"/>
              <a:t>On-site SEO</a:t>
            </a:r>
          </a:p>
          <a:p>
            <a:pPr lvl="1">
              <a:lnSpc>
                <a:spcPct val="110000"/>
              </a:lnSpc>
            </a:pPr>
            <a:r>
              <a:rPr lang="en-US" dirty="0" smtClean="0"/>
              <a:t>Architecture, internal links, content and markup on your </a:t>
            </a:r>
            <a:r>
              <a:rPr lang="en-US" dirty="0" smtClean="0"/>
              <a:t>site</a:t>
            </a:r>
          </a:p>
          <a:p>
            <a:r>
              <a:rPr lang="en-US" b="1" dirty="0" smtClean="0"/>
              <a:t>Off</a:t>
            </a:r>
            <a:r>
              <a:rPr lang="en-US" b="1" dirty="0" smtClean="0"/>
              <a:t>-site SEO</a:t>
            </a:r>
          </a:p>
          <a:p>
            <a:pPr lvl="1">
              <a:lnSpc>
                <a:spcPct val="110000"/>
              </a:lnSpc>
            </a:pPr>
            <a:r>
              <a:rPr lang="en-US" dirty="0" smtClean="0"/>
              <a:t>Links on other sites to your site… authoritative sites, blogs, Facebook, </a:t>
            </a:r>
            <a:r>
              <a:rPr lang="en-US" dirty="0" smtClean="0"/>
              <a:t>Twitter </a:t>
            </a:r>
            <a:r>
              <a:rPr lang="en-US" dirty="0" smtClean="0"/>
              <a:t>etc.</a:t>
            </a:r>
            <a:endParaRPr lang="en-US" dirty="0"/>
          </a:p>
        </p:txBody>
      </p:sp>
    </p:spTree>
    <p:extLst>
      <p:ext uri="{BB962C8B-B14F-4D97-AF65-F5344CB8AC3E}">
        <p14:creationId xmlns:p14="http://schemas.microsoft.com/office/powerpoint/2010/main" val="1939457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3" y="1964688"/>
            <a:ext cx="3888642" cy="2302812"/>
          </a:xfrm>
        </p:spPr>
        <p:txBody>
          <a:bodyPr/>
          <a:lstStyle/>
          <a:p>
            <a:r>
              <a:rPr lang="en-US" dirty="0" smtClean="0"/>
              <a:t>SEO Benefits Beyond Search</a:t>
            </a:r>
            <a:endParaRPr lang="en-US" dirty="0"/>
          </a:p>
        </p:txBody>
      </p:sp>
      <p:sp>
        <p:nvSpPr>
          <p:cNvPr id="3" name="Content Placeholder 2"/>
          <p:cNvSpPr>
            <a:spLocks noGrp="1"/>
          </p:cNvSpPr>
          <p:nvPr>
            <p:ph idx="1"/>
          </p:nvPr>
        </p:nvSpPr>
        <p:spPr/>
        <p:txBody>
          <a:bodyPr/>
          <a:lstStyle/>
          <a:p>
            <a:r>
              <a:rPr lang="en-US" dirty="0"/>
              <a:t>Good SEO improves the user experience on your site</a:t>
            </a:r>
          </a:p>
          <a:p>
            <a:r>
              <a:rPr lang="en-US" dirty="0" smtClean="0"/>
              <a:t>What’s good for SEO is also good for accessibility</a:t>
            </a:r>
          </a:p>
          <a:p>
            <a:r>
              <a:rPr lang="en-US" dirty="0" smtClean="0"/>
              <a:t>Having a responsive site improves mobile SEO</a:t>
            </a:r>
            <a:endParaRPr lang="en-US" dirty="0"/>
          </a:p>
          <a:p>
            <a:pPr marL="0" indent="0">
              <a:buNone/>
            </a:pPr>
            <a:endParaRPr lang="en-US" dirty="0"/>
          </a:p>
        </p:txBody>
      </p:sp>
    </p:spTree>
    <p:extLst>
      <p:ext uri="{BB962C8B-B14F-4D97-AF65-F5344CB8AC3E}">
        <p14:creationId xmlns:p14="http://schemas.microsoft.com/office/powerpoint/2010/main" val="1360933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Structure</a:t>
            </a:r>
            <a:endParaRPr lang="en-US" dirty="0"/>
          </a:p>
        </p:txBody>
      </p:sp>
      <p:sp>
        <p:nvSpPr>
          <p:cNvPr id="3" name="Content Placeholder 2"/>
          <p:cNvSpPr>
            <a:spLocks noGrp="1"/>
          </p:cNvSpPr>
          <p:nvPr>
            <p:ph idx="1"/>
          </p:nvPr>
        </p:nvSpPr>
        <p:spPr>
          <a:xfrm>
            <a:off x="4317512" y="1457827"/>
            <a:ext cx="4529504" cy="2963212"/>
          </a:xfrm>
        </p:spPr>
        <p:txBody>
          <a:bodyPr>
            <a:normAutofit fontScale="85000" lnSpcReduction="20000"/>
          </a:bodyPr>
          <a:lstStyle/>
          <a:p>
            <a:r>
              <a:rPr lang="en-US" dirty="0" smtClean="0"/>
              <a:t>Plan your site structure</a:t>
            </a:r>
          </a:p>
          <a:p>
            <a:r>
              <a:rPr lang="en-US" dirty="0" smtClean="0"/>
              <a:t>Maximum of six main navigation links and up-to or around six sub navigation links </a:t>
            </a:r>
          </a:p>
          <a:p>
            <a:r>
              <a:rPr lang="en-US" dirty="0"/>
              <a:t>Don</a:t>
            </a:r>
            <a:r>
              <a:rPr lang="fr-FR" dirty="0"/>
              <a:t>’</a:t>
            </a:r>
            <a:r>
              <a:rPr lang="en-US" dirty="0"/>
              <a:t>t repeat links in </a:t>
            </a:r>
            <a:r>
              <a:rPr lang="en-US" dirty="0" smtClean="0"/>
              <a:t>your navigation</a:t>
            </a:r>
          </a:p>
          <a:p>
            <a:r>
              <a:rPr lang="en-US" dirty="0" smtClean="0"/>
              <a:t>Navigation should link to pages on your site, not pages on other sites</a:t>
            </a:r>
          </a:p>
          <a:p>
            <a:r>
              <a:rPr lang="en-US" dirty="0" smtClean="0"/>
              <a:t>You should be able to get to any page on the site by clicking links, starting from the </a:t>
            </a:r>
            <a:r>
              <a:rPr lang="en-US" dirty="0" smtClean="0"/>
              <a:t>front </a:t>
            </a:r>
            <a:r>
              <a:rPr lang="en-US" dirty="0" smtClean="0"/>
              <a:t>page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114" y="2559373"/>
            <a:ext cx="786262" cy="548420"/>
          </a:xfrm>
          <a:prstGeom prst="rect">
            <a:avLst/>
          </a:prstGeom>
        </p:spPr>
      </p:pic>
    </p:spTree>
    <p:extLst>
      <p:ext uri="{BB962C8B-B14F-4D97-AF65-F5344CB8AC3E}">
        <p14:creationId xmlns:p14="http://schemas.microsoft.com/office/powerpoint/2010/main" val="1395264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566374" y="62266"/>
            <a:ext cx="403454" cy="281410"/>
          </a:xfrm>
          <a:prstGeom prst="rect">
            <a:avLst/>
          </a:prstGeom>
        </p:spPr>
      </p:pic>
      <p:sp>
        <p:nvSpPr>
          <p:cNvPr id="6" name="TextBox 5"/>
          <p:cNvSpPr txBox="1"/>
          <p:nvPr/>
        </p:nvSpPr>
        <p:spPr>
          <a:xfrm>
            <a:off x="0" y="544286"/>
            <a:ext cx="9144000" cy="369332"/>
          </a:xfrm>
          <a:prstGeom prst="rect">
            <a:avLst/>
          </a:prstGeom>
          <a:noFill/>
        </p:spPr>
        <p:txBody>
          <a:bodyPr wrap="square" rtlCol="0">
            <a:spAutoFit/>
          </a:bodyPr>
          <a:lstStyle/>
          <a:p>
            <a:pPr algn="ctr"/>
            <a:r>
              <a:rPr lang="en-US" sz="1800" dirty="0" smtClean="0">
                <a:latin typeface="Arial" charset="0"/>
                <a:ea typeface="Arial" charset="0"/>
                <a:cs typeface="Arial" charset="0"/>
              </a:rPr>
              <a:t>IANR Media Site Structure created in </a:t>
            </a:r>
            <a:r>
              <a:rPr lang="en-US" sz="1800" b="1" dirty="0" smtClean="0">
                <a:latin typeface="Arial" charset="0"/>
                <a:ea typeface="Arial" charset="0"/>
                <a:cs typeface="Arial" charset="0"/>
              </a:rPr>
              <a:t>Adobe Muse </a:t>
            </a:r>
            <a:r>
              <a:rPr lang="en-US" sz="1800" dirty="0" smtClean="0">
                <a:latin typeface="Arial" charset="0"/>
                <a:ea typeface="Arial" charset="0"/>
                <a:cs typeface="Arial" charset="0"/>
              </a:rPr>
              <a:t>on the plan screen</a:t>
            </a:r>
            <a:endParaRPr lang="en-US" sz="1800" dirty="0">
              <a:latin typeface="Arial" charset="0"/>
              <a:ea typeface="Arial" charset="0"/>
              <a:cs typeface="Arial"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1000893"/>
            <a:ext cx="8128000" cy="3270760"/>
          </a:xfrm>
          <a:prstGeom prst="rect">
            <a:avLst/>
          </a:prstGeom>
        </p:spPr>
      </p:pic>
    </p:spTree>
    <p:extLst>
      <p:ext uri="{BB962C8B-B14F-4D97-AF65-F5344CB8AC3E}">
        <p14:creationId xmlns:p14="http://schemas.microsoft.com/office/powerpoint/2010/main" val="17784139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512" y="1295986"/>
            <a:ext cx="4529504" cy="3087327"/>
          </a:xfrm>
        </p:spPr>
        <p:txBody>
          <a:bodyPr>
            <a:normAutofit fontScale="77500" lnSpcReduction="20000"/>
          </a:bodyPr>
          <a:lstStyle/>
          <a:p>
            <a:r>
              <a:rPr lang="en-US" dirty="0" smtClean="0"/>
              <a:t>Main navigation should be more general than sub navigation </a:t>
            </a:r>
          </a:p>
          <a:p>
            <a:r>
              <a:rPr lang="en-US" dirty="0" smtClean="0"/>
              <a:t>Sub navigation pages should link to pages with more specific detail</a:t>
            </a:r>
          </a:p>
          <a:p>
            <a:r>
              <a:rPr lang="en-US" dirty="0" smtClean="0"/>
              <a:t>You should be able to categorize every page on the site into one of the main navigation sections</a:t>
            </a:r>
          </a:p>
          <a:p>
            <a:r>
              <a:rPr lang="en-US" dirty="0" smtClean="0"/>
              <a:t>Not every page needs to be a link on the navigation</a:t>
            </a:r>
          </a:p>
          <a:p>
            <a:r>
              <a:rPr lang="en-US" dirty="0" smtClean="0"/>
              <a:t>Avoid going more that 3 levels deep in the page hierarchy</a:t>
            </a:r>
          </a:p>
        </p:txBody>
      </p:sp>
      <p:pic>
        <p:nvPicPr>
          <p:cNvPr id="6" name="Picture 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566374" y="62266"/>
            <a:ext cx="403454" cy="281410"/>
          </a:xfrm>
          <a:prstGeom prst="rect">
            <a:avLst/>
          </a:prstGeom>
        </p:spPr>
      </p:pic>
      <p:sp>
        <p:nvSpPr>
          <p:cNvPr id="7" name="Title 1"/>
          <p:cNvSpPr>
            <a:spLocks noGrp="1"/>
          </p:cNvSpPr>
          <p:nvPr>
            <p:ph type="title"/>
          </p:nvPr>
        </p:nvSpPr>
        <p:spPr>
          <a:xfrm>
            <a:off x="284773" y="1956387"/>
            <a:ext cx="3888642" cy="2302812"/>
          </a:xfrm>
        </p:spPr>
        <p:txBody>
          <a:bodyPr/>
          <a:lstStyle/>
          <a:p>
            <a:r>
              <a:rPr lang="en-US" dirty="0" smtClean="0"/>
              <a:t>Site Structure</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114" y="2559373"/>
            <a:ext cx="786262" cy="548420"/>
          </a:xfrm>
          <a:prstGeom prst="rect">
            <a:avLst/>
          </a:prstGeom>
        </p:spPr>
      </p:pic>
    </p:spTree>
    <p:extLst>
      <p:ext uri="{BB962C8B-B14F-4D97-AF65-F5344CB8AC3E}">
        <p14:creationId xmlns:p14="http://schemas.microsoft.com/office/powerpoint/2010/main" val="1471595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3" descr="site-structure.jpg"/>
          <p:cNvPicPr>
            <a:picLocks noChangeAspect="1"/>
          </p:cNvPicPr>
          <p:nvPr/>
        </p:nvPicPr>
        <p:blipFill>
          <a:blip r:embed="rId3">
            <a:extLst>
              <a:ext uri="{28A0092B-C50C-407E-A947-70E740481C1C}">
                <a14:useLocalDpi xmlns:a14="http://schemas.microsoft.com/office/drawing/2010/main" val="0"/>
              </a:ext>
            </a:extLst>
          </a:blip>
          <a:srcRect t="-36072" b="-36072"/>
          <a:stretch>
            <a:fillRect/>
          </a:stretch>
        </p:blipFill>
        <p:spPr bwMode="auto">
          <a:xfrm>
            <a:off x="853322" y="79719"/>
            <a:ext cx="8290678" cy="4663930"/>
          </a:xfrm>
          <a:prstGeom prst="rect">
            <a:avLst/>
          </a:prstGeom>
        </p:spPr>
      </p:pic>
      <p:sp>
        <p:nvSpPr>
          <p:cNvPr id="4" name="TextBox 3"/>
          <p:cNvSpPr txBox="1"/>
          <p:nvPr/>
        </p:nvSpPr>
        <p:spPr>
          <a:xfrm>
            <a:off x="1144128" y="1983646"/>
            <a:ext cx="1576417" cy="300082"/>
          </a:xfrm>
          <a:prstGeom prst="rect">
            <a:avLst/>
          </a:prstGeom>
          <a:noFill/>
        </p:spPr>
        <p:txBody>
          <a:bodyPr wrap="square" rtlCol="0">
            <a:spAutoFit/>
          </a:bodyPr>
          <a:lstStyle/>
          <a:p>
            <a:r>
              <a:rPr lang="en-US" b="1" dirty="0" smtClean="0">
                <a:solidFill>
                  <a:srgbClr val="C00000"/>
                </a:solidFill>
                <a:latin typeface="Arial" charset="0"/>
                <a:ea typeface="Arial" charset="0"/>
                <a:cs typeface="Arial" charset="0"/>
              </a:rPr>
              <a:t>Level One</a:t>
            </a:r>
            <a:endParaRPr lang="en-US" b="1" dirty="0">
              <a:solidFill>
                <a:srgbClr val="C00000"/>
              </a:solidFill>
              <a:latin typeface="Arial" charset="0"/>
              <a:ea typeface="Arial" charset="0"/>
              <a:cs typeface="Arial" charset="0"/>
            </a:endParaRPr>
          </a:p>
        </p:txBody>
      </p:sp>
      <p:sp>
        <p:nvSpPr>
          <p:cNvPr id="5" name="TextBox 4"/>
          <p:cNvSpPr txBox="1"/>
          <p:nvPr/>
        </p:nvSpPr>
        <p:spPr>
          <a:xfrm>
            <a:off x="881603" y="2752627"/>
            <a:ext cx="1378890" cy="300082"/>
          </a:xfrm>
          <a:prstGeom prst="rect">
            <a:avLst/>
          </a:prstGeom>
          <a:noFill/>
        </p:spPr>
        <p:txBody>
          <a:bodyPr wrap="square" rtlCol="0">
            <a:spAutoFit/>
          </a:bodyPr>
          <a:lstStyle/>
          <a:p>
            <a:r>
              <a:rPr lang="en-US" b="1" dirty="0" smtClean="0">
                <a:solidFill>
                  <a:srgbClr val="C00000"/>
                </a:solidFill>
                <a:latin typeface="Arial" charset="0"/>
                <a:ea typeface="Arial" charset="0"/>
                <a:cs typeface="Arial" charset="0"/>
              </a:rPr>
              <a:t>Level Two</a:t>
            </a:r>
            <a:endParaRPr lang="en-US" b="1" dirty="0">
              <a:solidFill>
                <a:srgbClr val="C00000"/>
              </a:solidFill>
              <a:latin typeface="Arial" charset="0"/>
              <a:ea typeface="Arial" charset="0"/>
              <a:cs typeface="Arial" charset="0"/>
            </a:endParaRPr>
          </a:p>
        </p:txBody>
      </p:sp>
      <p:sp>
        <p:nvSpPr>
          <p:cNvPr id="6" name="TextBox 5"/>
          <p:cNvSpPr txBox="1"/>
          <p:nvPr/>
        </p:nvSpPr>
        <p:spPr>
          <a:xfrm>
            <a:off x="114153" y="3410348"/>
            <a:ext cx="1167892" cy="300082"/>
          </a:xfrm>
          <a:prstGeom prst="rect">
            <a:avLst/>
          </a:prstGeom>
          <a:noFill/>
        </p:spPr>
        <p:txBody>
          <a:bodyPr wrap="square" rtlCol="0">
            <a:spAutoFit/>
          </a:bodyPr>
          <a:lstStyle/>
          <a:p>
            <a:r>
              <a:rPr lang="en-US" b="1" dirty="0" smtClean="0">
                <a:solidFill>
                  <a:srgbClr val="C00000"/>
                </a:solidFill>
                <a:latin typeface="Arial" charset="0"/>
                <a:ea typeface="Arial" charset="0"/>
                <a:cs typeface="Arial" charset="0"/>
              </a:rPr>
              <a:t>Level Three</a:t>
            </a:r>
            <a:endParaRPr lang="en-US" b="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14105539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512" y="1295986"/>
            <a:ext cx="4529504" cy="3087327"/>
          </a:xfrm>
        </p:spPr>
        <p:txBody>
          <a:bodyPr>
            <a:normAutofit/>
          </a:bodyPr>
          <a:lstStyle/>
          <a:p>
            <a:r>
              <a:rPr lang="en-US" dirty="0" smtClean="0"/>
              <a:t>Use text links/buttons for navigation instead of graphics</a:t>
            </a:r>
          </a:p>
          <a:p>
            <a:r>
              <a:rPr lang="en-US" dirty="0" smtClean="0"/>
              <a:t>The </a:t>
            </a:r>
            <a:r>
              <a:rPr lang="en-US" dirty="0" smtClean="0"/>
              <a:t>front </a:t>
            </a:r>
            <a:r>
              <a:rPr lang="en-US" dirty="0" smtClean="0"/>
              <a:t>page should link to the most important information for </a:t>
            </a:r>
            <a:r>
              <a:rPr lang="en-US" dirty="0" smtClean="0"/>
              <a:t>users</a:t>
            </a:r>
            <a:endParaRPr lang="en-US" dirty="0" smtClean="0"/>
          </a:p>
          <a:p>
            <a:r>
              <a:rPr lang="en-US" dirty="0" smtClean="0"/>
              <a:t>Use internal links to help </a:t>
            </a:r>
            <a:r>
              <a:rPr lang="en-US" dirty="0" smtClean="0"/>
              <a:t>users</a:t>
            </a:r>
            <a:r>
              <a:rPr lang="en-US" dirty="0" smtClean="0"/>
              <a:t> </a:t>
            </a:r>
            <a:r>
              <a:rPr lang="en-US" dirty="0" smtClean="0"/>
              <a:t>navigate the site</a:t>
            </a:r>
          </a:p>
          <a:p>
            <a:endParaRPr lang="en-US" dirty="0" smtClean="0"/>
          </a:p>
          <a:p>
            <a:pPr marL="0" indent="0">
              <a:buNone/>
            </a:pPr>
            <a:endParaRPr lang="en-US" dirty="0" smtClean="0"/>
          </a:p>
        </p:txBody>
      </p:sp>
      <p:pic>
        <p:nvPicPr>
          <p:cNvPr id="6" name="Picture 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566374" y="62266"/>
            <a:ext cx="403454" cy="281410"/>
          </a:xfrm>
          <a:prstGeom prst="rect">
            <a:avLst/>
          </a:prstGeom>
        </p:spPr>
      </p:pic>
      <p:sp>
        <p:nvSpPr>
          <p:cNvPr id="7" name="Title 1"/>
          <p:cNvSpPr>
            <a:spLocks noGrp="1"/>
          </p:cNvSpPr>
          <p:nvPr>
            <p:ph type="title"/>
          </p:nvPr>
        </p:nvSpPr>
        <p:spPr>
          <a:xfrm>
            <a:off x="284773" y="1956387"/>
            <a:ext cx="3888642" cy="2302812"/>
          </a:xfrm>
        </p:spPr>
        <p:txBody>
          <a:bodyPr/>
          <a:lstStyle/>
          <a:p>
            <a:r>
              <a:rPr lang="en-US" dirty="0" smtClean="0"/>
              <a:t>Site Structure</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114" y="2559373"/>
            <a:ext cx="786262" cy="548420"/>
          </a:xfrm>
          <a:prstGeom prst="rect">
            <a:avLst/>
          </a:prstGeom>
        </p:spPr>
      </p:pic>
    </p:spTree>
    <p:extLst>
      <p:ext uri="{BB962C8B-B14F-4D97-AF65-F5344CB8AC3E}">
        <p14:creationId xmlns:p14="http://schemas.microsoft.com/office/powerpoint/2010/main" val="1669411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1956387"/>
            <a:ext cx="3585585" cy="2302812"/>
          </a:xfrm>
        </p:spPr>
        <p:txBody>
          <a:bodyPr/>
          <a:lstStyle/>
          <a:p>
            <a:r>
              <a:rPr lang="en-US" dirty="0" smtClean="0"/>
              <a:t>Pages Indexed by Search</a:t>
            </a:r>
            <a:endParaRPr lang="en-US" dirty="0"/>
          </a:p>
        </p:txBody>
      </p:sp>
      <p:sp>
        <p:nvSpPr>
          <p:cNvPr id="3" name="Content Placeholder 2"/>
          <p:cNvSpPr>
            <a:spLocks noGrp="1"/>
          </p:cNvSpPr>
          <p:nvPr>
            <p:ph idx="1"/>
          </p:nvPr>
        </p:nvSpPr>
        <p:spPr>
          <a:xfrm>
            <a:off x="4317512" y="1295987"/>
            <a:ext cx="4529504" cy="2754304"/>
          </a:xfrm>
        </p:spPr>
        <p:txBody>
          <a:bodyPr>
            <a:normAutofit fontScale="92500"/>
          </a:bodyPr>
          <a:lstStyle/>
          <a:p>
            <a:r>
              <a:rPr lang="en-US" dirty="0" smtClean="0"/>
              <a:t>Search engines crawl a site to index the site’s pages</a:t>
            </a:r>
          </a:p>
          <a:p>
            <a:r>
              <a:rPr lang="en-US" dirty="0" smtClean="0"/>
              <a:t>The more pages indexed, the greater chance people will find your site</a:t>
            </a:r>
          </a:p>
          <a:p>
            <a:r>
              <a:rPr lang="en-US" dirty="0" smtClean="0"/>
              <a:t>You can view the number of pages indexed in google by searching </a:t>
            </a:r>
            <a:br>
              <a:rPr lang="en-US" dirty="0" smtClean="0"/>
            </a:br>
            <a:r>
              <a:rPr lang="en-US" dirty="0" smtClean="0">
                <a:solidFill>
                  <a:srgbClr val="C00000"/>
                </a:solidFill>
              </a:rPr>
              <a:t>site:yourdomain.unl.edu</a:t>
            </a:r>
          </a:p>
        </p:txBody>
      </p:sp>
      <p:pic>
        <p:nvPicPr>
          <p:cNvPr id="6" name="Picture 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566374" y="62266"/>
            <a:ext cx="403454" cy="281410"/>
          </a:xfrm>
          <a:prstGeom prst="rect">
            <a:avLst/>
          </a:prstGeom>
        </p:spPr>
      </p:pic>
    </p:spTree>
    <p:extLst>
      <p:ext uri="{BB962C8B-B14F-4D97-AF65-F5344CB8AC3E}">
        <p14:creationId xmlns:p14="http://schemas.microsoft.com/office/powerpoint/2010/main" val="1555227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499" y="950686"/>
            <a:ext cx="7453002" cy="3230544"/>
          </a:xfrm>
          <a:prstGeom prst="rect">
            <a:avLst/>
          </a:prstGeom>
          <a:ln>
            <a:solidFill>
              <a:schemeClr val="tx1">
                <a:lumMod val="65000"/>
                <a:lumOff val="35000"/>
              </a:schemeClr>
            </a:solidFill>
          </a:ln>
        </p:spPr>
      </p:pic>
      <p:cxnSp>
        <p:nvCxnSpPr>
          <p:cNvPr id="5" name="Straight Arrow Connector 4"/>
          <p:cNvCxnSpPr/>
          <p:nvPr/>
        </p:nvCxnSpPr>
        <p:spPr>
          <a:xfrm flipV="1">
            <a:off x="406400" y="2358571"/>
            <a:ext cx="1828800" cy="7329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566374" y="62266"/>
            <a:ext cx="403454" cy="281410"/>
          </a:xfrm>
          <a:prstGeom prst="rect">
            <a:avLst/>
          </a:prstGeom>
        </p:spPr>
      </p:pic>
      <p:sp>
        <p:nvSpPr>
          <p:cNvPr id="7" name="Title 1"/>
          <p:cNvSpPr txBox="1">
            <a:spLocks/>
          </p:cNvSpPr>
          <p:nvPr/>
        </p:nvSpPr>
        <p:spPr>
          <a:xfrm>
            <a:off x="1890997" y="526012"/>
            <a:ext cx="5322102" cy="61691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800" dirty="0" smtClean="0"/>
              <a:t>IANR Media number of indexed pages</a:t>
            </a:r>
            <a:endParaRPr lang="en-US" sz="1800" dirty="0"/>
          </a:p>
        </p:txBody>
      </p:sp>
    </p:spTree>
    <p:extLst>
      <p:ext uri="{BB962C8B-B14F-4D97-AF65-F5344CB8AC3E}">
        <p14:creationId xmlns:p14="http://schemas.microsoft.com/office/powerpoint/2010/main" val="799009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IANR Web Manager Network Update</a:t>
            </a:r>
          </a:p>
        </p:txBody>
      </p:sp>
    </p:spTree>
    <p:extLst>
      <p:ext uri="{BB962C8B-B14F-4D97-AF65-F5344CB8AC3E}">
        <p14:creationId xmlns:p14="http://schemas.microsoft.com/office/powerpoint/2010/main" val="1590377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Pages Don’t Get Indexed?</a:t>
            </a:r>
            <a:endParaRPr lang="en-US" dirty="0"/>
          </a:p>
        </p:txBody>
      </p:sp>
      <p:sp>
        <p:nvSpPr>
          <p:cNvPr id="3" name="Content Placeholder 2"/>
          <p:cNvSpPr>
            <a:spLocks noGrp="1"/>
          </p:cNvSpPr>
          <p:nvPr>
            <p:ph idx="1"/>
          </p:nvPr>
        </p:nvSpPr>
        <p:spPr>
          <a:xfrm>
            <a:off x="4433627" y="1102506"/>
            <a:ext cx="4529504" cy="3377613"/>
          </a:xfrm>
        </p:spPr>
        <p:txBody>
          <a:bodyPr>
            <a:normAutofit lnSpcReduction="10000"/>
          </a:bodyPr>
          <a:lstStyle/>
          <a:p>
            <a:r>
              <a:rPr lang="en-US" dirty="0" smtClean="0"/>
              <a:t>Improper canonicalization</a:t>
            </a:r>
          </a:p>
          <a:p>
            <a:r>
              <a:rPr lang="en-US" dirty="0" smtClean="0"/>
              <a:t>Poorly configured </a:t>
            </a:r>
            <a:r>
              <a:rPr lang="en-US" dirty="0" smtClean="0">
                <a:solidFill>
                  <a:srgbClr val="C00000"/>
                </a:solidFill>
              </a:rPr>
              <a:t>.htaccess </a:t>
            </a:r>
            <a:r>
              <a:rPr lang="en-US" dirty="0" smtClean="0"/>
              <a:t>file</a:t>
            </a:r>
          </a:p>
          <a:p>
            <a:r>
              <a:rPr lang="en-US" dirty="0" smtClean="0"/>
              <a:t>Manual google penalties</a:t>
            </a:r>
          </a:p>
          <a:p>
            <a:r>
              <a:rPr lang="en-US" dirty="0" smtClean="0"/>
              <a:t>Bad HTML</a:t>
            </a:r>
          </a:p>
          <a:p>
            <a:r>
              <a:rPr lang="en-US" dirty="0"/>
              <a:t>Disallow in the </a:t>
            </a:r>
            <a:r>
              <a:rPr lang="en-US" dirty="0">
                <a:solidFill>
                  <a:srgbClr val="C00000"/>
                </a:solidFill>
              </a:rPr>
              <a:t>robot.txt</a:t>
            </a:r>
            <a:r>
              <a:rPr lang="en-US" dirty="0"/>
              <a:t> </a:t>
            </a:r>
            <a:r>
              <a:rPr lang="en-US" dirty="0" smtClean="0"/>
              <a:t>file</a:t>
            </a:r>
          </a:p>
          <a:p>
            <a:r>
              <a:rPr lang="en-US" dirty="0" smtClean="0"/>
              <a:t>Robots Meta Tag</a:t>
            </a:r>
            <a:br>
              <a:rPr lang="en-US" dirty="0" smtClean="0"/>
            </a:br>
            <a:r>
              <a:rPr lang="en-US" sz="1500" dirty="0" smtClean="0">
                <a:solidFill>
                  <a:srgbClr val="C00000"/>
                </a:solidFill>
              </a:rPr>
              <a:t>&lt;meta name="robots" content="noindex, nofollow"&gt;</a:t>
            </a:r>
            <a:r>
              <a:rPr lang="en-US" dirty="0" smtClean="0"/>
              <a:t/>
            </a:r>
            <a:br>
              <a:rPr lang="en-US" dirty="0" smtClean="0"/>
            </a:br>
            <a:endParaRPr lang="en-US" dirty="0"/>
          </a:p>
          <a:p>
            <a:pPr marL="0" indent="0">
              <a:buNone/>
            </a:pPr>
            <a:endParaRPr lang="en-US" dirty="0" smtClean="0"/>
          </a:p>
          <a:p>
            <a:endParaRPr lang="en-US" dirty="0"/>
          </a:p>
        </p:txBody>
      </p:sp>
      <p:pic>
        <p:nvPicPr>
          <p:cNvPr id="6" name="Picture 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566374" y="62266"/>
            <a:ext cx="403454" cy="281410"/>
          </a:xfrm>
          <a:prstGeom prst="rect">
            <a:avLst/>
          </a:prstGeom>
        </p:spPr>
      </p:pic>
    </p:spTree>
    <p:extLst>
      <p:ext uri="{BB962C8B-B14F-4D97-AF65-F5344CB8AC3E}">
        <p14:creationId xmlns:p14="http://schemas.microsoft.com/office/powerpoint/2010/main" val="206056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678" y="621201"/>
            <a:ext cx="3888642" cy="608788"/>
          </a:xfrm>
        </p:spPr>
        <p:txBody>
          <a:bodyPr>
            <a:normAutofit fontScale="90000"/>
          </a:bodyPr>
          <a:lstStyle/>
          <a:p>
            <a:r>
              <a:rPr lang="en-US" dirty="0"/>
              <a:t>canonicalization</a:t>
            </a:r>
            <a:br>
              <a:rPr lang="en-US" dirty="0"/>
            </a:br>
            <a:endParaRPr lang="en-US" dirty="0"/>
          </a:p>
        </p:txBody>
      </p:sp>
      <p:sp>
        <p:nvSpPr>
          <p:cNvPr id="3" name="Content Placeholder 2"/>
          <p:cNvSpPr>
            <a:spLocks noGrp="1"/>
          </p:cNvSpPr>
          <p:nvPr>
            <p:ph idx="1"/>
          </p:nvPr>
        </p:nvSpPr>
        <p:spPr>
          <a:xfrm>
            <a:off x="768743" y="1389944"/>
            <a:ext cx="7331384" cy="3173964"/>
          </a:xfrm>
        </p:spPr>
        <p:txBody>
          <a:bodyPr/>
          <a:lstStyle/>
          <a:p>
            <a:pPr marL="0" indent="0">
              <a:buNone/>
            </a:pPr>
            <a:r>
              <a:rPr lang="en-US" dirty="0" smtClean="0"/>
              <a:t>The URL of your </a:t>
            </a:r>
            <a:r>
              <a:rPr lang="en-US" dirty="0" smtClean="0"/>
              <a:t>front </a:t>
            </a:r>
            <a:r>
              <a:rPr lang="en-US" dirty="0" smtClean="0"/>
              <a:t>page should be the same, no matter what you type in to get to it.</a:t>
            </a:r>
          </a:p>
          <a:p>
            <a:pPr marL="0" indent="0">
              <a:buNone/>
            </a:pPr>
            <a:endParaRPr lang="en-US" dirty="0" smtClean="0"/>
          </a:p>
          <a:p>
            <a:pPr marL="342900" lvl="1" indent="0">
              <a:lnSpc>
                <a:spcPct val="100000"/>
              </a:lnSpc>
              <a:buNone/>
            </a:pPr>
            <a:r>
              <a:rPr lang="en-US" dirty="0" smtClean="0">
                <a:hlinkClick r:id="rId3"/>
              </a:rPr>
              <a:t>www.ianrmedia.unl.edu</a:t>
            </a:r>
            <a:endParaRPr lang="en-US" dirty="0" smtClean="0"/>
          </a:p>
          <a:p>
            <a:pPr marL="342900" lvl="1" indent="0">
              <a:lnSpc>
                <a:spcPct val="100000"/>
              </a:lnSpc>
              <a:buNone/>
            </a:pPr>
            <a:r>
              <a:rPr lang="en-US" dirty="0" smtClean="0"/>
              <a:t>ianrmedia.unl.edu</a:t>
            </a:r>
          </a:p>
          <a:p>
            <a:pPr marL="342900" lvl="1" indent="0">
              <a:lnSpc>
                <a:spcPct val="100000"/>
              </a:lnSpc>
              <a:buNone/>
            </a:pPr>
            <a:r>
              <a:rPr lang="en-US" dirty="0" smtClean="0"/>
              <a:t>ianrmedia.unl.edu/home</a:t>
            </a:r>
          </a:p>
          <a:p>
            <a:pPr marL="342900" lvl="1" indent="0">
              <a:lnSpc>
                <a:spcPct val="100000"/>
              </a:lnSpc>
              <a:buNone/>
            </a:pPr>
            <a:r>
              <a:rPr lang="en-US" dirty="0" smtClean="0"/>
              <a:t>ianrmedia.unl.edu/aboutus</a:t>
            </a:r>
            <a:endParaRPr lang="en-US" dirty="0"/>
          </a:p>
          <a:p>
            <a:endParaRPr lang="en-US" dirty="0"/>
          </a:p>
        </p:txBody>
      </p:sp>
      <p:sp>
        <p:nvSpPr>
          <p:cNvPr id="4" name="Right Bracket 3"/>
          <p:cNvSpPr/>
          <p:nvPr/>
        </p:nvSpPr>
        <p:spPr>
          <a:xfrm>
            <a:off x="3650098" y="2655308"/>
            <a:ext cx="671639" cy="1327847"/>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4531834" y="2819875"/>
            <a:ext cx="3358195" cy="954107"/>
          </a:xfrm>
          <a:prstGeom prst="rect">
            <a:avLst/>
          </a:prstGeom>
          <a:noFill/>
        </p:spPr>
        <p:txBody>
          <a:bodyPr wrap="square" rtlCol="0">
            <a:spAutoFit/>
          </a:bodyPr>
          <a:lstStyle/>
          <a:p>
            <a:r>
              <a:rPr lang="en-US" sz="2800" dirty="0" smtClean="0">
                <a:latin typeface="Arial" charset="0"/>
                <a:ea typeface="Arial" charset="0"/>
                <a:cs typeface="Arial" charset="0"/>
              </a:rPr>
              <a:t>All of these go to ianrmedia.unl.edu</a:t>
            </a:r>
            <a:endParaRPr lang="en-US" sz="2800" dirty="0">
              <a:latin typeface="Arial" charset="0"/>
              <a:ea typeface="Arial" charset="0"/>
              <a:cs typeface="Arial" charset="0"/>
            </a:endParaRPr>
          </a:p>
        </p:txBody>
      </p:sp>
    </p:spTree>
    <p:extLst>
      <p:ext uri="{BB962C8B-B14F-4D97-AF65-F5344CB8AC3E}">
        <p14:creationId xmlns:p14="http://schemas.microsoft.com/office/powerpoint/2010/main" val="13455545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740904"/>
            <a:ext cx="8569296" cy="820267"/>
          </a:xfrm>
        </p:spPr>
        <p:txBody>
          <a:bodyPr>
            <a:normAutofit/>
          </a:bodyPr>
          <a:lstStyle/>
          <a:p>
            <a:pPr algn="l"/>
            <a:r>
              <a:rPr lang="en-US" dirty="0" smtClean="0"/>
              <a:t>Google Analytics splitting </a:t>
            </a:r>
            <a:r>
              <a:rPr lang="en-US" dirty="0" smtClean="0"/>
              <a:t>front</a:t>
            </a:r>
            <a:r>
              <a:rPr lang="en-US" dirty="0" smtClean="0"/>
              <a:t> </a:t>
            </a:r>
            <a:r>
              <a:rPr lang="en-US" dirty="0" smtClean="0"/>
              <a:t>page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083" y="1368898"/>
            <a:ext cx="6081868" cy="2914810"/>
          </a:xfrm>
          <a:ln>
            <a:solidFill>
              <a:schemeClr val="tx1">
                <a:lumMod val="65000"/>
                <a:lumOff val="35000"/>
              </a:schemeClr>
            </a:solidFill>
          </a:ln>
        </p:spPr>
      </p:pic>
      <p:cxnSp>
        <p:nvCxnSpPr>
          <p:cNvPr id="5" name="Straight Arrow Connector 4"/>
          <p:cNvCxnSpPr/>
          <p:nvPr/>
        </p:nvCxnSpPr>
        <p:spPr>
          <a:xfrm flipV="1">
            <a:off x="558800" y="3088889"/>
            <a:ext cx="2496634" cy="2230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58800" y="3243944"/>
            <a:ext cx="2496634" cy="83740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6773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3" y="599301"/>
            <a:ext cx="3888642" cy="750528"/>
          </a:xfrm>
        </p:spPr>
        <p:txBody>
          <a:bodyPr/>
          <a:lstStyle/>
          <a:p>
            <a:pPr algn="l"/>
            <a:r>
              <a:rPr lang="en-US" dirty="0" smtClean="0"/>
              <a:t>UNLcms</a:t>
            </a:r>
            <a:endParaRPr lang="en-US" dirty="0"/>
          </a:p>
        </p:txBody>
      </p:sp>
      <p:sp>
        <p:nvSpPr>
          <p:cNvPr id="3" name="Content Placeholder 2"/>
          <p:cNvSpPr>
            <a:spLocks noGrp="1"/>
          </p:cNvSpPr>
          <p:nvPr>
            <p:ph idx="1"/>
          </p:nvPr>
        </p:nvSpPr>
        <p:spPr>
          <a:xfrm>
            <a:off x="284773" y="1265877"/>
            <a:ext cx="4807872" cy="2814667"/>
          </a:xfrm>
        </p:spPr>
        <p:txBody>
          <a:bodyPr/>
          <a:lstStyle/>
          <a:p>
            <a:pPr marL="457200" indent="-457200">
              <a:buFont typeface="+mj-lt"/>
              <a:buAutoNum type="arabicPeriod"/>
            </a:pPr>
            <a:r>
              <a:rPr lang="en-US" dirty="0" smtClean="0"/>
              <a:t>Turn on “Redirect” Module</a:t>
            </a:r>
          </a:p>
          <a:p>
            <a:pPr marL="457200" indent="-457200">
              <a:buFont typeface="+mj-lt"/>
              <a:buAutoNum type="arabicPeriod"/>
            </a:pPr>
            <a:r>
              <a:rPr lang="en-US" dirty="0" smtClean="0"/>
              <a:t>Go to Configuration&gt;</a:t>
            </a:r>
            <a:r>
              <a:rPr lang="en-US" dirty="0"/>
              <a:t>URL </a:t>
            </a:r>
            <a:r>
              <a:rPr lang="en-US" dirty="0" smtClean="0"/>
              <a:t>redirects</a:t>
            </a:r>
          </a:p>
          <a:p>
            <a:pPr marL="457200" indent="-457200">
              <a:buFont typeface="+mj-lt"/>
              <a:buAutoNum type="arabicPeriod"/>
            </a:pPr>
            <a:r>
              <a:rPr lang="en-US" dirty="0" smtClean="0"/>
              <a:t>Click the “Settings” tab</a:t>
            </a:r>
          </a:p>
          <a:p>
            <a:pPr marL="457200" indent="-457200">
              <a:buFont typeface="+mj-lt"/>
              <a:buAutoNum type="arabicPeriod"/>
            </a:pPr>
            <a:r>
              <a:rPr lang="en-US" dirty="0" smtClean="0"/>
              <a:t>Check “</a:t>
            </a:r>
            <a:r>
              <a:rPr lang="en-US" dirty="0"/>
              <a:t>R</a:t>
            </a:r>
            <a:r>
              <a:rPr lang="en-US" dirty="0" smtClean="0"/>
              <a:t>edirect alternative front page…” and click “Save configuration </a:t>
            </a:r>
            <a:r>
              <a:rPr lang="en-US" sz="1400" dirty="0" smtClean="0"/>
              <a:t>(</a:t>
            </a:r>
            <a:r>
              <a:rPr lang="en-US" sz="1400" i="1" dirty="0" smtClean="0"/>
              <a:t>you must click save, even if it was already checked by default, just turning on the module is not enough)</a:t>
            </a:r>
            <a:endParaRPr lang="en-US" sz="14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043" y="924870"/>
            <a:ext cx="3706328" cy="3155674"/>
          </a:xfrm>
          <a:prstGeom prst="rect">
            <a:avLst/>
          </a:prstGeom>
          <a:ln>
            <a:solidFill>
              <a:schemeClr val="tx1">
                <a:lumMod val="65000"/>
                <a:lumOff val="35000"/>
              </a:schemeClr>
            </a:solidFill>
          </a:ln>
        </p:spPr>
      </p:pic>
      <p:cxnSp>
        <p:nvCxnSpPr>
          <p:cNvPr id="5" name="Straight Arrow Connector 4"/>
          <p:cNvCxnSpPr/>
          <p:nvPr/>
        </p:nvCxnSpPr>
        <p:spPr>
          <a:xfrm>
            <a:off x="4431386" y="974565"/>
            <a:ext cx="1059919" cy="37526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3164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678" y="621201"/>
            <a:ext cx="3888642" cy="608788"/>
          </a:xfrm>
        </p:spPr>
        <p:txBody>
          <a:bodyPr>
            <a:normAutofit fontScale="90000"/>
          </a:bodyPr>
          <a:lstStyle/>
          <a:p>
            <a:r>
              <a:rPr lang="en-US" dirty="0" smtClean="0"/>
              <a:t>Canonicalization</a:t>
            </a:r>
            <a:r>
              <a:rPr lang="en-US" dirty="0"/>
              <a:t/>
            </a:r>
            <a:br>
              <a:rPr lang="en-US" dirty="0"/>
            </a:br>
            <a:endParaRPr lang="en-US" dirty="0"/>
          </a:p>
        </p:txBody>
      </p:sp>
      <p:sp>
        <p:nvSpPr>
          <p:cNvPr id="3" name="Content Placeholder 2"/>
          <p:cNvSpPr>
            <a:spLocks noGrp="1"/>
          </p:cNvSpPr>
          <p:nvPr>
            <p:ph idx="1"/>
          </p:nvPr>
        </p:nvSpPr>
        <p:spPr>
          <a:xfrm>
            <a:off x="768742" y="1389944"/>
            <a:ext cx="7689458" cy="3173964"/>
          </a:xfrm>
        </p:spPr>
        <p:txBody>
          <a:bodyPr/>
          <a:lstStyle/>
          <a:p>
            <a:pPr marL="0" indent="0">
              <a:buNone/>
            </a:pPr>
            <a:r>
              <a:rPr lang="en-US" dirty="0" smtClean="0"/>
              <a:t>A canonical tag tells a search engine the content is a copy so that the site or page it originated from is more likely to get credit and rank for it in search engines.</a:t>
            </a:r>
          </a:p>
          <a:p>
            <a:pPr marL="0" indent="0">
              <a:buNone/>
            </a:pPr>
            <a:r>
              <a:rPr lang="en-US" dirty="0">
                <a:latin typeface="Courier" charset="0"/>
                <a:ea typeface="Courier" charset="0"/>
                <a:cs typeface="Courier" charset="0"/>
              </a:rPr>
              <a:t>&lt;link rel="canonical" href="http</a:t>
            </a:r>
            <a:r>
              <a:rPr lang="en-US" dirty="0" smtClean="0">
                <a:latin typeface="Courier" charset="0"/>
                <a:ea typeface="Courier" charset="0"/>
                <a:cs typeface="Courier" charset="0"/>
              </a:rPr>
              <a:t>://ianrnews.unl.edu/article1" </a:t>
            </a:r>
            <a:r>
              <a:rPr lang="en-US" dirty="0">
                <a:latin typeface="Courier" charset="0"/>
                <a:ea typeface="Courier" charset="0"/>
                <a:cs typeface="Courier" charset="0"/>
              </a:rPr>
              <a:t>/&gt;</a:t>
            </a:r>
            <a:endParaRPr lang="en-US" dirty="0" smtClean="0">
              <a:latin typeface="Courier" charset="0"/>
              <a:ea typeface="Courier" charset="0"/>
              <a:cs typeface="Courier" charset="0"/>
            </a:endParaRPr>
          </a:p>
          <a:p>
            <a:pPr marL="0" indent="0">
              <a:buNone/>
            </a:pPr>
            <a:endParaRPr lang="en-US" dirty="0" smtClean="0"/>
          </a:p>
        </p:txBody>
      </p:sp>
      <p:sp>
        <p:nvSpPr>
          <p:cNvPr id="6" name="TextBox 5"/>
          <p:cNvSpPr txBox="1"/>
          <p:nvPr/>
        </p:nvSpPr>
        <p:spPr>
          <a:xfrm>
            <a:off x="1143001" y="3677479"/>
            <a:ext cx="6694004" cy="507831"/>
          </a:xfrm>
          <a:prstGeom prst="rect">
            <a:avLst/>
          </a:prstGeom>
          <a:solidFill>
            <a:schemeClr val="tx1">
              <a:lumMod val="65000"/>
              <a:lumOff val="35000"/>
            </a:schemeClr>
          </a:solidFill>
        </p:spPr>
        <p:txBody>
          <a:bodyPr wrap="square" rtlCol="0">
            <a:spAutoFit/>
          </a:bodyPr>
          <a:lstStyle/>
          <a:p>
            <a:pPr algn="ctr"/>
            <a:r>
              <a:rPr lang="en-US" dirty="0" smtClean="0">
                <a:solidFill>
                  <a:schemeClr val="bg1"/>
                </a:solidFill>
                <a:latin typeface="Arial" charset="0"/>
                <a:ea typeface="Arial" charset="0"/>
                <a:cs typeface="Arial" charset="0"/>
              </a:rPr>
              <a:t>The canonical tag of original content should include the URL of the page. The canonical tag of duplicate content should include the URL of the page it’s duplicating.</a:t>
            </a:r>
            <a:endParaRPr lang="en-US"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667156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77" y="532463"/>
            <a:ext cx="7043806" cy="3733886"/>
          </a:xfrm>
          <a:prstGeom prst="rect">
            <a:avLst/>
          </a:prstGeom>
          <a:ln>
            <a:solidFill>
              <a:schemeClr val="tx1">
                <a:lumMod val="65000"/>
                <a:lumOff val="35000"/>
              </a:schemeClr>
            </a:solidFill>
          </a:ln>
        </p:spPr>
      </p:pic>
      <p:cxnSp>
        <p:nvCxnSpPr>
          <p:cNvPr id="3" name="Straight Arrow Connector 2"/>
          <p:cNvCxnSpPr/>
          <p:nvPr/>
        </p:nvCxnSpPr>
        <p:spPr>
          <a:xfrm flipH="1" flipV="1">
            <a:off x="5010912" y="685802"/>
            <a:ext cx="2706624" cy="94183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113848" y="1700783"/>
            <a:ext cx="1603688" cy="226771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81544" y="991729"/>
            <a:ext cx="1481328" cy="1569660"/>
          </a:xfrm>
          <a:prstGeom prst="rect">
            <a:avLst/>
          </a:prstGeom>
          <a:noFill/>
        </p:spPr>
        <p:txBody>
          <a:bodyPr wrap="square" rtlCol="0">
            <a:spAutoFit/>
          </a:bodyPr>
          <a:lstStyle/>
          <a:p>
            <a:r>
              <a:rPr lang="en-US" sz="2400" dirty="0" smtClean="0">
                <a:latin typeface="Arial" charset="0"/>
                <a:ea typeface="Arial" charset="0"/>
                <a:cs typeface="Arial" charset="0"/>
              </a:rPr>
              <a:t>Same URL for Original Content</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400941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Pages Don’t Get </a:t>
            </a:r>
            <a:r>
              <a:rPr lang="en-US" dirty="0" smtClean="0"/>
              <a:t>Indexed (Cont.)? </a:t>
            </a:r>
            <a:endParaRPr lang="en-US" dirty="0"/>
          </a:p>
        </p:txBody>
      </p:sp>
      <p:sp>
        <p:nvSpPr>
          <p:cNvPr id="3" name="Content Placeholder 2"/>
          <p:cNvSpPr>
            <a:spLocks noGrp="1"/>
          </p:cNvSpPr>
          <p:nvPr>
            <p:ph idx="1"/>
          </p:nvPr>
        </p:nvSpPr>
        <p:spPr>
          <a:xfrm>
            <a:off x="4433627" y="1053162"/>
            <a:ext cx="4529504" cy="3377613"/>
          </a:xfrm>
        </p:spPr>
        <p:txBody>
          <a:bodyPr>
            <a:normAutofit/>
          </a:bodyPr>
          <a:lstStyle/>
          <a:p>
            <a:r>
              <a:rPr lang="en-US" dirty="0" smtClean="0"/>
              <a:t>Site requires username and password to view</a:t>
            </a:r>
          </a:p>
          <a:p>
            <a:r>
              <a:rPr lang="en-US" dirty="0" smtClean="0"/>
              <a:t>Sitemap needs updated</a:t>
            </a:r>
          </a:p>
          <a:p>
            <a:r>
              <a:rPr lang="en-US" dirty="0" smtClean="0"/>
              <a:t>Site was created with flash</a:t>
            </a:r>
          </a:p>
          <a:p>
            <a:r>
              <a:rPr lang="en-US" dirty="0" smtClean="0"/>
              <a:t>Slow page load time</a:t>
            </a:r>
          </a:p>
          <a:p>
            <a:r>
              <a:rPr lang="en-US" dirty="0" smtClean="0"/>
              <a:t>Too many links on a page</a:t>
            </a:r>
          </a:p>
        </p:txBody>
      </p:sp>
      <p:pic>
        <p:nvPicPr>
          <p:cNvPr id="5" name="Picture 4"/>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566374" y="62266"/>
            <a:ext cx="403454" cy="281410"/>
          </a:xfrm>
          <a:prstGeom prst="rect">
            <a:avLst/>
          </a:prstGeom>
        </p:spPr>
      </p:pic>
    </p:spTree>
    <p:extLst>
      <p:ext uri="{BB962C8B-B14F-4D97-AF65-F5344CB8AC3E}">
        <p14:creationId xmlns:p14="http://schemas.microsoft.com/office/powerpoint/2010/main" val="1133480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a:t>
            </a:r>
            <a:endParaRPr lang="en-US" dirty="0"/>
          </a:p>
        </p:txBody>
      </p:sp>
      <p:sp>
        <p:nvSpPr>
          <p:cNvPr id="3" name="Content Placeholder 2"/>
          <p:cNvSpPr>
            <a:spLocks noGrp="1"/>
          </p:cNvSpPr>
          <p:nvPr>
            <p:ph idx="1"/>
          </p:nvPr>
        </p:nvSpPr>
        <p:spPr>
          <a:xfrm>
            <a:off x="4317512" y="1417162"/>
            <a:ext cx="4529504" cy="2754304"/>
          </a:xfrm>
        </p:spPr>
        <p:txBody>
          <a:bodyPr/>
          <a:lstStyle/>
          <a:p>
            <a:r>
              <a:rPr lang="en-US" dirty="0"/>
              <a:t>Title Tag</a:t>
            </a:r>
          </a:p>
          <a:p>
            <a:r>
              <a:rPr lang="en-US" dirty="0" smtClean="0"/>
              <a:t>Meta Description Tag</a:t>
            </a:r>
          </a:p>
          <a:p>
            <a:r>
              <a:rPr lang="en-US" dirty="0" smtClean="0"/>
              <a:t>Headings &lt;h1&gt;…&lt;h6&gt;</a:t>
            </a:r>
          </a:p>
          <a:p>
            <a:r>
              <a:rPr lang="en-US" dirty="0" smtClean="0"/>
              <a:t>Image tag alt </a:t>
            </a:r>
            <a:r>
              <a:rPr lang="en-US" dirty="0" smtClean="0"/>
              <a:t>attribute</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82" y="1779247"/>
            <a:ext cx="887624" cy="887624"/>
          </a:xfrm>
          <a:prstGeom prst="rect">
            <a:avLst/>
          </a:prstGeom>
        </p:spPr>
      </p:pic>
    </p:spTree>
    <p:extLst>
      <p:ext uri="{BB962C8B-B14F-4D97-AF65-F5344CB8AC3E}">
        <p14:creationId xmlns:p14="http://schemas.microsoft.com/office/powerpoint/2010/main" val="14138809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137" y="950686"/>
            <a:ext cx="7453002" cy="3230544"/>
          </a:xfrm>
          <a:prstGeom prst="rect">
            <a:avLst/>
          </a:prstGeom>
          <a:ln>
            <a:solidFill>
              <a:schemeClr val="tx1">
                <a:lumMod val="65000"/>
                <a:lumOff val="35000"/>
              </a:schemeClr>
            </a:solidFill>
          </a:ln>
        </p:spPr>
      </p:pic>
      <p:cxnSp>
        <p:nvCxnSpPr>
          <p:cNvPr id="3" name="Straight Arrow Connector 2"/>
          <p:cNvCxnSpPr>
            <a:stCxn id="7" idx="2"/>
          </p:cNvCxnSpPr>
          <p:nvPr/>
        </p:nvCxnSpPr>
        <p:spPr>
          <a:xfrm>
            <a:off x="937630" y="2886576"/>
            <a:ext cx="1760021" cy="41721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8137" y="2517244"/>
            <a:ext cx="1518985" cy="369332"/>
          </a:xfrm>
          <a:prstGeom prst="rect">
            <a:avLst/>
          </a:prstGeom>
          <a:noFill/>
        </p:spPr>
        <p:txBody>
          <a:bodyPr wrap="square" rtlCol="0">
            <a:spAutoFit/>
          </a:bodyPr>
          <a:lstStyle/>
          <a:p>
            <a:r>
              <a:rPr lang="en-US" sz="1800" dirty="0" smtClean="0">
                <a:latin typeface="Arial"/>
                <a:cs typeface="Arial"/>
              </a:rPr>
              <a:t>Title Tag</a:t>
            </a:r>
            <a:endParaRPr lang="en-US" sz="1800" dirty="0">
              <a:latin typeface="Arial"/>
              <a:cs typeface="Arial"/>
            </a:endParaRPr>
          </a:p>
        </p:txBody>
      </p:sp>
      <p:sp>
        <p:nvSpPr>
          <p:cNvPr id="8" name="TextBox 7"/>
          <p:cNvSpPr txBox="1"/>
          <p:nvPr/>
        </p:nvSpPr>
        <p:spPr>
          <a:xfrm>
            <a:off x="178137" y="3303793"/>
            <a:ext cx="1518985" cy="646331"/>
          </a:xfrm>
          <a:prstGeom prst="rect">
            <a:avLst/>
          </a:prstGeom>
          <a:noFill/>
        </p:spPr>
        <p:txBody>
          <a:bodyPr wrap="square" rtlCol="0">
            <a:spAutoFit/>
          </a:bodyPr>
          <a:lstStyle/>
          <a:p>
            <a:r>
              <a:rPr lang="en-US" sz="1800" dirty="0" smtClean="0">
                <a:latin typeface="Arial"/>
                <a:cs typeface="Arial"/>
              </a:rPr>
              <a:t>Meta Description</a:t>
            </a:r>
            <a:endParaRPr lang="en-US" sz="1800" dirty="0">
              <a:latin typeface="Arial"/>
              <a:cs typeface="Arial"/>
            </a:endParaRPr>
          </a:p>
        </p:txBody>
      </p:sp>
      <p:cxnSp>
        <p:nvCxnSpPr>
          <p:cNvPr id="9" name="Straight Arrow Connector 8"/>
          <p:cNvCxnSpPr/>
          <p:nvPr/>
        </p:nvCxnSpPr>
        <p:spPr>
          <a:xfrm>
            <a:off x="937630" y="3536221"/>
            <a:ext cx="1760021" cy="19092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2671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7-20 at 8.0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677" y="332040"/>
            <a:ext cx="6732558" cy="4429614"/>
          </a:xfrm>
          <a:prstGeom prst="rect">
            <a:avLst/>
          </a:prstGeom>
        </p:spPr>
      </p:pic>
      <p:sp>
        <p:nvSpPr>
          <p:cNvPr id="7" name="TextBox 6"/>
          <p:cNvSpPr txBox="1"/>
          <p:nvPr/>
        </p:nvSpPr>
        <p:spPr>
          <a:xfrm>
            <a:off x="634985" y="1150772"/>
            <a:ext cx="1518985" cy="369332"/>
          </a:xfrm>
          <a:prstGeom prst="rect">
            <a:avLst/>
          </a:prstGeom>
          <a:noFill/>
        </p:spPr>
        <p:txBody>
          <a:bodyPr wrap="square" rtlCol="0">
            <a:spAutoFit/>
          </a:bodyPr>
          <a:lstStyle/>
          <a:p>
            <a:r>
              <a:rPr lang="en-US" sz="1800" dirty="0" smtClean="0">
                <a:latin typeface="Arial"/>
                <a:cs typeface="Arial"/>
              </a:rPr>
              <a:t>Title Tag</a:t>
            </a:r>
            <a:endParaRPr lang="en-US" sz="1800" dirty="0">
              <a:latin typeface="Arial"/>
              <a:cs typeface="Arial"/>
            </a:endParaRPr>
          </a:p>
        </p:txBody>
      </p:sp>
      <p:cxnSp>
        <p:nvCxnSpPr>
          <p:cNvPr id="3" name="Straight Arrow Connector 2"/>
          <p:cNvCxnSpPr/>
          <p:nvPr/>
        </p:nvCxnSpPr>
        <p:spPr>
          <a:xfrm flipV="1">
            <a:off x="1660093" y="796895"/>
            <a:ext cx="2407135" cy="57385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2413" y="3006104"/>
            <a:ext cx="1518985" cy="646331"/>
          </a:xfrm>
          <a:prstGeom prst="rect">
            <a:avLst/>
          </a:prstGeom>
          <a:noFill/>
        </p:spPr>
        <p:txBody>
          <a:bodyPr wrap="square" rtlCol="0">
            <a:spAutoFit/>
          </a:bodyPr>
          <a:lstStyle/>
          <a:p>
            <a:r>
              <a:rPr lang="en-US" sz="1800" dirty="0" smtClean="0">
                <a:latin typeface="Arial"/>
                <a:cs typeface="Arial"/>
              </a:rPr>
              <a:t>Meta Description</a:t>
            </a:r>
            <a:endParaRPr lang="en-US" sz="1800" dirty="0">
              <a:latin typeface="Arial"/>
              <a:cs typeface="Arial"/>
            </a:endParaRPr>
          </a:p>
        </p:txBody>
      </p:sp>
      <p:cxnSp>
        <p:nvCxnSpPr>
          <p:cNvPr id="9" name="Straight Arrow Connector 8"/>
          <p:cNvCxnSpPr/>
          <p:nvPr/>
        </p:nvCxnSpPr>
        <p:spPr>
          <a:xfrm>
            <a:off x="1527286" y="3544522"/>
            <a:ext cx="1133336" cy="29883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191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3" y="579235"/>
            <a:ext cx="3888642" cy="577926"/>
          </a:xfrm>
        </p:spPr>
        <p:txBody>
          <a:bodyPr/>
          <a:lstStyle/>
          <a:p>
            <a:pPr algn="l"/>
            <a:r>
              <a:rPr lang="en-US" dirty="0" smtClean="0"/>
              <a:t>Update</a:t>
            </a:r>
            <a:endParaRPr lang="en-US" dirty="0"/>
          </a:p>
        </p:txBody>
      </p:sp>
      <p:sp>
        <p:nvSpPr>
          <p:cNvPr id="3" name="Content Placeholder 2"/>
          <p:cNvSpPr>
            <a:spLocks noGrp="1"/>
          </p:cNvSpPr>
          <p:nvPr>
            <p:ph idx="1"/>
          </p:nvPr>
        </p:nvSpPr>
        <p:spPr>
          <a:xfrm>
            <a:off x="922491" y="1380346"/>
            <a:ext cx="7169543" cy="2754304"/>
          </a:xfrm>
        </p:spPr>
        <p:txBody>
          <a:bodyPr/>
          <a:lstStyle/>
          <a:p>
            <a:r>
              <a:rPr lang="en-US" dirty="0" smtClean="0"/>
              <a:t>New Icon Factory PNG download feature </a:t>
            </a:r>
          </a:p>
          <a:p>
            <a:r>
              <a:rPr lang="en-US" dirty="0" smtClean="0"/>
              <a:t>Part 2 of “How To Add Pizzazz to Your Site” will be presented at the August 18th Meeting</a:t>
            </a:r>
          </a:p>
          <a:p>
            <a:r>
              <a:rPr lang="en-US" dirty="0" smtClean="0"/>
              <a:t>UNLCMS WYSIWYG </a:t>
            </a:r>
            <a:r>
              <a:rPr lang="en-US" dirty="0" smtClean="0"/>
              <a:t>editor preview was updated to properly display grids with breakpoints</a:t>
            </a:r>
          </a:p>
        </p:txBody>
      </p:sp>
    </p:spTree>
    <p:extLst>
      <p:ext uri="{BB962C8B-B14F-4D97-AF65-F5344CB8AC3E}">
        <p14:creationId xmlns:p14="http://schemas.microsoft.com/office/powerpoint/2010/main" val="1918386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2" y="599301"/>
            <a:ext cx="8563523" cy="750528"/>
          </a:xfrm>
        </p:spPr>
        <p:txBody>
          <a:bodyPr>
            <a:normAutofit fontScale="90000"/>
          </a:bodyPr>
          <a:lstStyle/>
          <a:p>
            <a:pPr algn="l"/>
            <a:r>
              <a:rPr lang="en-US" dirty="0" smtClean="0"/>
              <a:t>Front Page Title Tag </a:t>
            </a:r>
            <a:r>
              <a:rPr lang="en-US" dirty="0" smtClean="0"/>
              <a:t>and Meta </a:t>
            </a:r>
            <a:r>
              <a:rPr lang="en-US" dirty="0"/>
              <a:t>Tag </a:t>
            </a:r>
            <a:r>
              <a:rPr lang="en-US" dirty="0" smtClean="0"/>
              <a:t>Description</a:t>
            </a:r>
            <a:endParaRPr lang="en-US" dirty="0"/>
          </a:p>
        </p:txBody>
      </p:sp>
      <p:sp>
        <p:nvSpPr>
          <p:cNvPr id="3" name="Content Placeholder 2"/>
          <p:cNvSpPr>
            <a:spLocks noGrp="1"/>
          </p:cNvSpPr>
          <p:nvPr>
            <p:ph idx="1"/>
          </p:nvPr>
        </p:nvSpPr>
        <p:spPr>
          <a:xfrm>
            <a:off x="284772" y="1398693"/>
            <a:ext cx="4267263" cy="2814667"/>
          </a:xfrm>
        </p:spPr>
        <p:txBody>
          <a:bodyPr/>
          <a:lstStyle/>
          <a:p>
            <a:pPr marL="457200" indent="-457200">
              <a:buFont typeface="+mj-lt"/>
              <a:buAutoNum type="arabicPeriod"/>
            </a:pPr>
            <a:r>
              <a:rPr lang="en-US" sz="2000" dirty="0" smtClean="0"/>
              <a:t>Turn on “Meta Tags” Module</a:t>
            </a:r>
          </a:p>
          <a:p>
            <a:pPr marL="457200" indent="-457200">
              <a:buFont typeface="+mj-lt"/>
              <a:buAutoNum type="arabicPeriod"/>
            </a:pPr>
            <a:r>
              <a:rPr lang="en-US" sz="2000" dirty="0" smtClean="0"/>
              <a:t>Go to Configuration&gt;Meta tags</a:t>
            </a:r>
          </a:p>
          <a:p>
            <a:pPr marL="457200" indent="-457200">
              <a:buFont typeface="+mj-lt"/>
              <a:buAutoNum type="arabicPeriod"/>
            </a:pPr>
            <a:r>
              <a:rPr lang="en-US" sz="2000" dirty="0" smtClean="0"/>
              <a:t>Click edit next to “Global: Front page</a:t>
            </a:r>
          </a:p>
          <a:p>
            <a:pPr marL="457200" indent="-457200">
              <a:buFont typeface="+mj-lt"/>
              <a:buAutoNum type="arabicPeriod"/>
            </a:pPr>
            <a:r>
              <a:rPr lang="en-US" sz="2000" dirty="0" smtClean="0"/>
              <a:t>Enter Page title and </a:t>
            </a:r>
            <a:r>
              <a:rPr lang="en-US" sz="2000" dirty="0" smtClean="0"/>
              <a:t>Description</a:t>
            </a:r>
            <a:r>
              <a:rPr lang="en-US" sz="2000" i="1" dirty="0"/>
              <a:t/>
            </a:r>
            <a:br>
              <a:rPr lang="en-US" sz="2000" i="1" dirty="0"/>
            </a:br>
            <a:r>
              <a:rPr lang="en-US" sz="1400" dirty="0" smtClean="0">
                <a:solidFill>
                  <a:srgbClr val="800000"/>
                </a:solidFill>
              </a:rPr>
              <a:t>Keyword phrases separated by commas | </a:t>
            </a:r>
            <a:r>
              <a:rPr lang="en-US" sz="1400" dirty="0">
                <a:solidFill>
                  <a:srgbClr val="800000"/>
                </a:solidFill>
              </a:rPr>
              <a:t>[</a:t>
            </a:r>
            <a:r>
              <a:rPr lang="en-US" sz="1400" dirty="0">
                <a:solidFill>
                  <a:srgbClr val="800000"/>
                </a:solidFill>
              </a:rPr>
              <a:t>site:name</a:t>
            </a:r>
            <a:r>
              <a:rPr lang="en-US" sz="1400" dirty="0">
                <a:solidFill>
                  <a:srgbClr val="800000"/>
                </a:solidFill>
              </a:rPr>
              <a:t>] | University of Nebraska–Lincoln</a:t>
            </a:r>
            <a:endParaRPr lang="en-US" dirty="0" smtClean="0">
              <a:solidFill>
                <a:srgbClr val="800000"/>
              </a:solidFill>
            </a:endParaRPr>
          </a:p>
        </p:txBody>
      </p:sp>
      <p:pic>
        <p:nvPicPr>
          <p:cNvPr id="6" name="Picture 5" descr="Screen Shot 2016-07-20 at 7.57.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396" y="1482645"/>
            <a:ext cx="4479464" cy="2200562"/>
          </a:xfrm>
          <a:prstGeom prst="rect">
            <a:avLst/>
          </a:prstGeom>
          <a:ln>
            <a:solidFill>
              <a:srgbClr val="595959"/>
            </a:solidFill>
          </a:ln>
        </p:spPr>
      </p:pic>
    </p:spTree>
    <p:extLst>
      <p:ext uri="{BB962C8B-B14F-4D97-AF65-F5344CB8AC3E}">
        <p14:creationId xmlns:p14="http://schemas.microsoft.com/office/powerpoint/2010/main" val="33937452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Title</a:t>
            </a:r>
            <a:endParaRPr lang="en-US" dirty="0"/>
          </a:p>
        </p:txBody>
      </p:sp>
      <p:sp>
        <p:nvSpPr>
          <p:cNvPr id="3" name="Content Placeholder 2"/>
          <p:cNvSpPr>
            <a:spLocks noGrp="1"/>
          </p:cNvSpPr>
          <p:nvPr>
            <p:ph idx="1"/>
          </p:nvPr>
        </p:nvSpPr>
        <p:spPr/>
        <p:txBody>
          <a:bodyPr/>
          <a:lstStyle/>
          <a:p>
            <a:r>
              <a:rPr lang="en-US" dirty="0" smtClean="0"/>
              <a:t>Most important element for SEO</a:t>
            </a:r>
          </a:p>
          <a:p>
            <a:r>
              <a:rPr lang="en-US" dirty="0" smtClean="0"/>
              <a:t>Displays in &lt;h1&gt; tag, &lt;title&gt; tag and URL by default in </a:t>
            </a:r>
            <a:r>
              <a:rPr lang="en-US" dirty="0" err="1" smtClean="0"/>
              <a:t>UNLcms</a:t>
            </a:r>
            <a:endParaRPr lang="en-US" dirty="0" smtClean="0"/>
          </a:p>
          <a:p>
            <a:r>
              <a:rPr lang="en-US" dirty="0" smtClean="0"/>
              <a:t>Include relevant keywords</a:t>
            </a:r>
          </a:p>
          <a:p>
            <a:endParaRPr lang="en-US" dirty="0" smtClean="0"/>
          </a:p>
        </p:txBody>
      </p:sp>
    </p:spTree>
    <p:extLst>
      <p:ext uri="{BB962C8B-B14F-4D97-AF65-F5344CB8AC3E}">
        <p14:creationId xmlns:p14="http://schemas.microsoft.com/office/powerpoint/2010/main" val="3351028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7-20 at 7.46.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534" y="1018810"/>
            <a:ext cx="6460874" cy="2996868"/>
          </a:xfrm>
          <a:prstGeom prst="rect">
            <a:avLst/>
          </a:prstGeom>
          <a:ln>
            <a:solidFill>
              <a:schemeClr val="tx1">
                <a:lumMod val="65000"/>
                <a:lumOff val="35000"/>
              </a:schemeClr>
            </a:solidFill>
          </a:ln>
        </p:spPr>
      </p:pic>
      <p:cxnSp>
        <p:nvCxnSpPr>
          <p:cNvPr id="3" name="Straight Arrow Connector 2"/>
          <p:cNvCxnSpPr/>
          <p:nvPr/>
        </p:nvCxnSpPr>
        <p:spPr>
          <a:xfrm flipV="1">
            <a:off x="1394478" y="2166560"/>
            <a:ext cx="1435981" cy="3320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4738" y="2351226"/>
            <a:ext cx="1518985" cy="369332"/>
          </a:xfrm>
          <a:prstGeom prst="rect">
            <a:avLst/>
          </a:prstGeom>
          <a:noFill/>
        </p:spPr>
        <p:txBody>
          <a:bodyPr wrap="square" rtlCol="0">
            <a:spAutoFit/>
          </a:bodyPr>
          <a:lstStyle/>
          <a:p>
            <a:r>
              <a:rPr lang="en-US" sz="1800" dirty="0" smtClean="0">
                <a:latin typeface="Arial"/>
                <a:cs typeface="Arial"/>
              </a:rPr>
              <a:t>Page Title</a:t>
            </a:r>
            <a:endParaRPr lang="en-US" sz="1800" dirty="0">
              <a:latin typeface="Arial"/>
              <a:cs typeface="Arial"/>
            </a:endParaRPr>
          </a:p>
        </p:txBody>
      </p:sp>
    </p:spTree>
    <p:extLst>
      <p:ext uri="{BB962C8B-B14F-4D97-AF65-F5344CB8AC3E}">
        <p14:creationId xmlns:p14="http://schemas.microsoft.com/office/powerpoint/2010/main" val="38978870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Alt Text</a:t>
            </a:r>
            <a:endParaRPr lang="en-US" dirty="0"/>
          </a:p>
        </p:txBody>
      </p:sp>
      <p:sp>
        <p:nvSpPr>
          <p:cNvPr id="3" name="Content Placeholder 2"/>
          <p:cNvSpPr>
            <a:spLocks noGrp="1"/>
          </p:cNvSpPr>
          <p:nvPr>
            <p:ph idx="1"/>
          </p:nvPr>
        </p:nvSpPr>
        <p:spPr>
          <a:xfrm>
            <a:off x="4317511" y="799310"/>
            <a:ext cx="4663591" cy="3766233"/>
          </a:xfrm>
        </p:spPr>
        <p:txBody>
          <a:bodyPr/>
          <a:lstStyle/>
          <a:p>
            <a:r>
              <a:rPr lang="en-US" dirty="0" smtClean="0"/>
              <a:t>Alt text should describe the image in a way that someone who can’t see it would know what it’s about</a:t>
            </a:r>
          </a:p>
          <a:p>
            <a:r>
              <a:rPr lang="en-US" dirty="0" smtClean="0"/>
              <a:t>All images should have alt text unless they are purely for decoration like a background image</a:t>
            </a:r>
          </a:p>
          <a:p>
            <a:r>
              <a:rPr lang="en-US" dirty="0" smtClean="0"/>
              <a:t>Alt text for images used for navigation should describe the content they link to</a:t>
            </a:r>
            <a:endParaRPr lang="en-US" dirty="0"/>
          </a:p>
        </p:txBody>
      </p:sp>
    </p:spTree>
    <p:extLst>
      <p:ext uri="{BB962C8B-B14F-4D97-AF65-F5344CB8AC3E}">
        <p14:creationId xmlns:p14="http://schemas.microsoft.com/office/powerpoint/2010/main" val="2787268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08 at 10.45.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585" y="476474"/>
            <a:ext cx="6074804" cy="3814586"/>
          </a:xfrm>
          <a:prstGeom prst="rect">
            <a:avLst/>
          </a:prstGeom>
          <a:ln>
            <a:noFill/>
          </a:ln>
          <a:effectLst>
            <a:outerShdw blurRad="292100" dist="139700" dir="2700000" algn="tl" rotWithShape="0">
              <a:srgbClr val="333333">
                <a:alpha val="65000"/>
              </a:srgbClr>
            </a:outerShdw>
          </a:effectLst>
        </p:spPr>
      </p:pic>
      <p:cxnSp>
        <p:nvCxnSpPr>
          <p:cNvPr id="3" name="Straight Arrow Connector 2"/>
          <p:cNvCxnSpPr/>
          <p:nvPr/>
        </p:nvCxnSpPr>
        <p:spPr>
          <a:xfrm flipV="1">
            <a:off x="1947594" y="2075247"/>
            <a:ext cx="1820817" cy="42335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8609" y="1898433"/>
            <a:ext cx="1518985" cy="1200329"/>
          </a:xfrm>
          <a:prstGeom prst="rect">
            <a:avLst/>
          </a:prstGeom>
          <a:noFill/>
        </p:spPr>
        <p:txBody>
          <a:bodyPr wrap="square" rtlCol="0">
            <a:spAutoFit/>
          </a:bodyPr>
          <a:lstStyle/>
          <a:p>
            <a:r>
              <a:rPr lang="en-US" sz="1800" dirty="0" smtClean="0">
                <a:latin typeface="Arial"/>
                <a:cs typeface="Arial"/>
              </a:rPr>
              <a:t>Alt Text in </a:t>
            </a:r>
            <a:r>
              <a:rPr lang="en-US" sz="1800" dirty="0" smtClean="0">
                <a:latin typeface="Arial"/>
                <a:cs typeface="Arial"/>
              </a:rPr>
              <a:t>UNLcms</a:t>
            </a:r>
            <a:r>
              <a:rPr lang="en-US" sz="1800" dirty="0" smtClean="0">
                <a:latin typeface="Arial"/>
                <a:cs typeface="Arial"/>
              </a:rPr>
              <a:t> WYSIWYG Editor </a:t>
            </a:r>
            <a:endParaRPr lang="en-US" sz="1800" dirty="0">
              <a:latin typeface="Arial"/>
              <a:cs typeface="Arial"/>
            </a:endParaRPr>
          </a:p>
        </p:txBody>
      </p:sp>
    </p:spTree>
    <p:extLst>
      <p:ext uri="{BB962C8B-B14F-4D97-AF65-F5344CB8AC3E}">
        <p14:creationId xmlns:p14="http://schemas.microsoft.com/office/powerpoint/2010/main" val="7144154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a:xfrm>
            <a:off x="4317512" y="1251039"/>
            <a:ext cx="4529504" cy="2754304"/>
          </a:xfrm>
        </p:spPr>
        <p:txBody>
          <a:bodyPr/>
          <a:lstStyle/>
          <a:p>
            <a:r>
              <a:rPr lang="en-US" dirty="0" smtClean="0"/>
              <a:t>Link keyword phrases</a:t>
            </a:r>
          </a:p>
          <a:p>
            <a:r>
              <a:rPr lang="en-US" dirty="0" smtClean="0"/>
              <a:t>Use rel=“nofollow” on links you don’t want search engines to pass page rank to </a:t>
            </a:r>
          </a:p>
          <a:p>
            <a:r>
              <a:rPr lang="en-US" dirty="0" smtClean="0"/>
              <a:t>Only link to authoritative sites (.edu, .gov, etc.)</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748" y="1629191"/>
            <a:ext cx="999000" cy="999000"/>
          </a:xfrm>
          <a:prstGeom prst="rect">
            <a:avLst/>
          </a:prstGeom>
        </p:spPr>
      </p:pic>
    </p:spTree>
    <p:extLst>
      <p:ext uri="{BB962C8B-B14F-4D97-AF65-F5344CB8AC3E}">
        <p14:creationId xmlns:p14="http://schemas.microsoft.com/office/powerpoint/2010/main" val="1264095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a:t>
            </a:r>
            <a:endParaRPr lang="en-US" dirty="0"/>
          </a:p>
        </p:txBody>
      </p:sp>
      <p:sp>
        <p:nvSpPr>
          <p:cNvPr id="3" name="Content Placeholder 2"/>
          <p:cNvSpPr>
            <a:spLocks noGrp="1"/>
          </p:cNvSpPr>
          <p:nvPr>
            <p:ph idx="1"/>
          </p:nvPr>
        </p:nvSpPr>
        <p:spPr>
          <a:xfrm>
            <a:off x="4317512" y="1848474"/>
            <a:ext cx="4529504" cy="2219010"/>
          </a:xfrm>
        </p:spPr>
        <p:txBody>
          <a:bodyPr/>
          <a:lstStyle/>
          <a:p>
            <a:r>
              <a:rPr lang="en-US" dirty="0" smtClean="0"/>
              <a:t>&lt;h1&gt; is the most important heading and should contain the page title</a:t>
            </a:r>
          </a:p>
          <a:p>
            <a:r>
              <a:rPr lang="en-US" dirty="0" smtClean="0"/>
              <a:t>Only one &lt;h1&gt; on a page</a:t>
            </a:r>
          </a:p>
          <a:p>
            <a:r>
              <a:rPr lang="en-US" dirty="0" smtClean="0"/>
              <a:t>Use headings in descending order &lt;h1&gt;</a:t>
            </a:r>
            <a:r>
              <a:rPr lang="is-IS" dirty="0" smtClean="0"/>
              <a:t>…&lt;h6&gt;</a:t>
            </a:r>
            <a:endParaRPr lang="en-US" dirty="0" smtClean="0"/>
          </a:p>
          <a:p>
            <a:endParaRPr lang="en-US" dirty="0"/>
          </a:p>
        </p:txBody>
      </p:sp>
    </p:spTree>
    <p:extLst>
      <p:ext uri="{BB962C8B-B14F-4D97-AF65-F5344CB8AC3E}">
        <p14:creationId xmlns:p14="http://schemas.microsoft.com/office/powerpoint/2010/main" val="3471416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a:t>
            </a:r>
            <a:endParaRPr lang="en-US" dirty="0"/>
          </a:p>
        </p:txBody>
      </p:sp>
      <p:sp>
        <p:nvSpPr>
          <p:cNvPr id="3" name="Content Placeholder 2"/>
          <p:cNvSpPr>
            <a:spLocks noGrp="1"/>
          </p:cNvSpPr>
          <p:nvPr>
            <p:ph idx="1"/>
          </p:nvPr>
        </p:nvSpPr>
        <p:spPr>
          <a:xfrm>
            <a:off x="4317512" y="1806969"/>
            <a:ext cx="4529504" cy="2293719"/>
          </a:xfrm>
        </p:spPr>
        <p:txBody>
          <a:bodyPr/>
          <a:lstStyle/>
          <a:p>
            <a:r>
              <a:rPr lang="en-US" dirty="0" smtClean="0"/>
              <a:t>Use &lt;h1&gt;</a:t>
            </a:r>
            <a:r>
              <a:rPr lang="is-IS" dirty="0" smtClean="0"/>
              <a:t>…&lt;h6&gt; tags</a:t>
            </a:r>
            <a:r>
              <a:rPr lang="en-US" dirty="0" smtClean="0"/>
              <a:t> only around headings, not for formatting non-heading text</a:t>
            </a:r>
          </a:p>
          <a:p>
            <a:r>
              <a:rPr lang="en-US" dirty="0" smtClean="0"/>
              <a:t>Include relevant keywords</a:t>
            </a:r>
          </a:p>
          <a:p>
            <a:r>
              <a:rPr lang="en-US" dirty="0" smtClean="0"/>
              <a:t>Should be followed by text for the heading</a:t>
            </a:r>
          </a:p>
          <a:p>
            <a:endParaRPr lang="en-US" dirty="0"/>
          </a:p>
        </p:txBody>
      </p:sp>
    </p:spTree>
    <p:extLst>
      <p:ext uri="{BB962C8B-B14F-4D97-AF65-F5344CB8AC3E}">
        <p14:creationId xmlns:p14="http://schemas.microsoft.com/office/powerpoint/2010/main" val="2233186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br>
              <a:rPr lang="en-US" dirty="0" smtClean="0"/>
            </a:br>
            <a:r>
              <a:rPr lang="en-US" dirty="0" smtClean="0"/>
              <a:t>(Cont.)</a:t>
            </a:r>
            <a:endParaRPr lang="en-US" dirty="0"/>
          </a:p>
        </p:txBody>
      </p:sp>
      <p:sp>
        <p:nvSpPr>
          <p:cNvPr id="3" name="Content Placeholder 2"/>
          <p:cNvSpPr>
            <a:spLocks noGrp="1"/>
          </p:cNvSpPr>
          <p:nvPr>
            <p:ph idx="1"/>
          </p:nvPr>
        </p:nvSpPr>
        <p:spPr>
          <a:xfrm>
            <a:off x="4317512" y="987088"/>
            <a:ext cx="4529504" cy="3512048"/>
          </a:xfrm>
        </p:spPr>
        <p:txBody>
          <a:bodyPr/>
          <a:lstStyle/>
          <a:p>
            <a:r>
              <a:rPr lang="en-US" dirty="0" smtClean="0"/>
              <a:t>Linked text should describe the content you’re linking to</a:t>
            </a:r>
          </a:p>
          <a:p>
            <a:r>
              <a:rPr lang="en-US" dirty="0">
                <a:sym typeface="URW Grotesk T Bold Condensed"/>
              </a:rPr>
              <a:t>Try to limit the number of links on a page to less than </a:t>
            </a:r>
            <a:r>
              <a:rPr lang="en-US" dirty="0" smtClean="0">
                <a:sym typeface="URW Grotesk T Bold Condensed"/>
              </a:rPr>
              <a:t>100 </a:t>
            </a:r>
            <a:r>
              <a:rPr lang="en-US" i="1" dirty="0" smtClean="0">
                <a:sym typeface="URW Grotesk T Bold Condensed"/>
              </a:rPr>
              <a:t>(the header and footer regions already take up around 30-50 links)</a:t>
            </a:r>
          </a:p>
          <a:p>
            <a:r>
              <a:rPr lang="en-US" dirty="0">
                <a:sym typeface="URW Grotesk T Bold Condensed"/>
              </a:rPr>
              <a:t>Link to </a:t>
            </a:r>
            <a:r>
              <a:rPr lang="en-US" dirty="0" smtClean="0">
                <a:sym typeface="URW Grotesk T Bold Condensed"/>
              </a:rPr>
              <a:t>deeper, </a:t>
            </a:r>
            <a:r>
              <a:rPr lang="en-US" dirty="0">
                <a:sym typeface="URW Grotesk T Bold Condensed"/>
              </a:rPr>
              <a:t>lower level pages </a:t>
            </a:r>
            <a:r>
              <a:rPr lang="en-US" dirty="0" smtClean="0">
                <a:sym typeface="URW Grotesk T Bold Condensed"/>
              </a:rPr>
              <a:t>from top pages to </a:t>
            </a:r>
            <a:r>
              <a:rPr lang="en-US" dirty="0">
                <a:sym typeface="URW Grotesk T Bold Condensed"/>
              </a:rPr>
              <a:t>increase their page rank</a:t>
            </a:r>
          </a:p>
          <a:p>
            <a:endParaRPr lang="en-US" dirty="0">
              <a:sym typeface="URW Grotesk T Bold Condensed"/>
            </a:endParaRPr>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748" y="1629191"/>
            <a:ext cx="999000" cy="999000"/>
          </a:xfrm>
          <a:prstGeom prst="rect">
            <a:avLst/>
          </a:prstGeom>
        </p:spPr>
      </p:pic>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64159" y="23752"/>
            <a:ext cx="335580" cy="335580"/>
          </a:xfrm>
          <a:prstGeom prst="rect">
            <a:avLst/>
          </a:prstGeom>
          <a:ln>
            <a:noFill/>
          </a:ln>
        </p:spPr>
      </p:pic>
    </p:spTree>
    <p:extLst>
      <p:ext uri="{BB962C8B-B14F-4D97-AF65-F5344CB8AC3E}">
        <p14:creationId xmlns:p14="http://schemas.microsoft.com/office/powerpoint/2010/main" val="2095410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br>
              <a:rPr lang="en-US" dirty="0"/>
            </a:br>
            <a:r>
              <a:rPr lang="en-US" dirty="0"/>
              <a:t>(Cont.)</a:t>
            </a:r>
          </a:p>
        </p:txBody>
      </p:sp>
      <p:sp>
        <p:nvSpPr>
          <p:cNvPr id="3" name="Content Placeholder 2"/>
          <p:cNvSpPr>
            <a:spLocks noGrp="1"/>
          </p:cNvSpPr>
          <p:nvPr>
            <p:ph idx="1"/>
          </p:nvPr>
        </p:nvSpPr>
        <p:spPr>
          <a:xfrm>
            <a:off x="4317512" y="647722"/>
            <a:ext cx="4529504" cy="3934423"/>
          </a:xfrm>
        </p:spPr>
        <p:txBody>
          <a:bodyPr/>
          <a:lstStyle/>
          <a:p>
            <a:pPr>
              <a:spcBef>
                <a:spcPct val="0"/>
              </a:spcBef>
              <a:spcAft>
                <a:spcPts val="2400"/>
              </a:spcAft>
            </a:pPr>
            <a:r>
              <a:rPr lang="en-US" altLang="en-US" dirty="0"/>
              <a:t>Vary the anchor text </a:t>
            </a:r>
            <a:r>
              <a:rPr lang="en-US" altLang="en-US" dirty="0" smtClean="0"/>
              <a:t>on a page for </a:t>
            </a:r>
            <a:r>
              <a:rPr lang="en-US" altLang="en-US" dirty="0"/>
              <a:t>links </a:t>
            </a:r>
            <a:r>
              <a:rPr lang="en-US" altLang="en-US" dirty="0" smtClean="0"/>
              <a:t>that go </a:t>
            </a:r>
            <a:r>
              <a:rPr lang="en-US" altLang="en-US" dirty="0"/>
              <a:t>to the same </a:t>
            </a:r>
            <a:r>
              <a:rPr lang="en-US" altLang="en-US" dirty="0" smtClean="0"/>
              <a:t>page</a:t>
            </a:r>
          </a:p>
          <a:p>
            <a:pPr>
              <a:spcBef>
                <a:spcPct val="0"/>
              </a:spcBef>
              <a:spcAft>
                <a:spcPts val="2400"/>
              </a:spcAft>
            </a:pPr>
            <a:r>
              <a:rPr lang="en-US" altLang="en-US" dirty="0"/>
              <a:t>Use keywords that describe what users will see when they click the link, instead of linking “click here” or </a:t>
            </a:r>
            <a:r>
              <a:rPr lang="en-US" altLang="en-US" dirty="0" smtClean="0"/>
              <a:t>URLs</a:t>
            </a:r>
          </a:p>
          <a:p>
            <a:pPr>
              <a:spcBef>
                <a:spcPct val="0"/>
              </a:spcBef>
              <a:spcAft>
                <a:spcPts val="2400"/>
              </a:spcAft>
            </a:pPr>
            <a:r>
              <a:rPr lang="en-US" dirty="0" smtClean="0">
                <a:sym typeface="URW Grotesk T Bold Condensed"/>
              </a:rPr>
              <a:t>The fewer amount of links on a page, the higher the ranking power they’ll have</a:t>
            </a:r>
            <a:endParaRPr lang="en-US" dirty="0">
              <a:sym typeface="URW Grotesk T Bold Condensed"/>
            </a:endParaRPr>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748" y="1629191"/>
            <a:ext cx="999000" cy="999000"/>
          </a:xfrm>
          <a:prstGeom prst="rect">
            <a:avLst/>
          </a:prstGeom>
        </p:spPr>
      </p:pic>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64159" y="23752"/>
            <a:ext cx="335580" cy="335580"/>
          </a:xfrm>
          <a:prstGeom prst="rect">
            <a:avLst/>
          </a:prstGeom>
          <a:ln>
            <a:noFill/>
          </a:ln>
        </p:spPr>
      </p:pic>
    </p:spTree>
    <p:extLst>
      <p:ext uri="{BB962C8B-B14F-4D97-AF65-F5344CB8AC3E}">
        <p14:creationId xmlns:p14="http://schemas.microsoft.com/office/powerpoint/2010/main" val="56882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3" y="579235"/>
            <a:ext cx="3888642" cy="577926"/>
          </a:xfrm>
        </p:spPr>
        <p:txBody>
          <a:bodyPr/>
          <a:lstStyle/>
          <a:p>
            <a:pPr algn="l"/>
            <a:r>
              <a:rPr lang="en-US" dirty="0" smtClean="0"/>
              <a:t>Update</a:t>
            </a:r>
            <a:endParaRPr lang="en-US" dirty="0"/>
          </a:p>
        </p:txBody>
      </p:sp>
      <p:sp>
        <p:nvSpPr>
          <p:cNvPr id="3" name="Content Placeholder 2"/>
          <p:cNvSpPr>
            <a:spLocks noGrp="1"/>
          </p:cNvSpPr>
          <p:nvPr>
            <p:ph idx="1"/>
          </p:nvPr>
        </p:nvSpPr>
        <p:spPr>
          <a:xfrm>
            <a:off x="922491" y="1380346"/>
            <a:ext cx="7169543" cy="2754304"/>
          </a:xfrm>
        </p:spPr>
        <p:txBody>
          <a:bodyPr/>
          <a:lstStyle/>
          <a:p>
            <a:r>
              <a:rPr lang="en-US" dirty="0" smtClean="0"/>
              <a:t>Webaudit report now checks for </a:t>
            </a:r>
            <a:r>
              <a:rPr lang="en-US" dirty="0"/>
              <a:t>icon accessibility </a:t>
            </a:r>
            <a:r>
              <a:rPr lang="en-US" dirty="0">
                <a:solidFill>
                  <a:srgbClr val="C00000"/>
                </a:solidFill>
                <a:hlinkClick r:id="rId3"/>
              </a:rPr>
              <a:t>http://</a:t>
            </a:r>
            <a:r>
              <a:rPr lang="en-US" dirty="0" smtClean="0">
                <a:solidFill>
                  <a:srgbClr val="C00000"/>
                </a:solidFill>
                <a:hlinkClick r:id="rId3"/>
              </a:rPr>
              <a:t>wdn.unl.edu/documentation/icons</a:t>
            </a:r>
            <a:endParaRPr lang="en-US" dirty="0" smtClean="0">
              <a:solidFill>
                <a:srgbClr val="C00000"/>
              </a:solidFill>
            </a:endParaRPr>
          </a:p>
          <a:p>
            <a:endParaRPr lang="en-US" dirty="0">
              <a:solidFill>
                <a:srgbClr val="C00000"/>
              </a:solidFill>
            </a:endParaRPr>
          </a:p>
          <a:p>
            <a:pPr marL="342900" lvl="1" indent="0">
              <a:buNone/>
            </a:pPr>
            <a:r>
              <a:rPr lang="en-US" dirty="0">
                <a:latin typeface="Courier" charset="0"/>
                <a:ea typeface="Courier" charset="0"/>
                <a:cs typeface="Courier" charset="0"/>
              </a:rPr>
              <a:t>&lt;span class="wdn-icon-rocket" aria-hidden="true"&gt;&lt;/span&gt;&lt;span class="wdn-text-hidden"&gt;rocket icon&lt;/span&gt;</a:t>
            </a:r>
            <a:endParaRPr lang="en-US" dirty="0">
              <a:solidFill>
                <a:srgbClr val="C00000"/>
              </a:solidFill>
              <a:latin typeface="Courier" charset="0"/>
              <a:ea typeface="Courier" charset="0"/>
              <a:cs typeface="Courier" charset="0"/>
            </a:endParaRPr>
          </a:p>
        </p:txBody>
      </p:sp>
    </p:spTree>
    <p:extLst>
      <p:ext uri="{BB962C8B-B14F-4D97-AF65-F5344CB8AC3E}">
        <p14:creationId xmlns:p14="http://schemas.microsoft.com/office/powerpoint/2010/main" val="9002051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40" y="733703"/>
            <a:ext cx="3888642" cy="741093"/>
          </a:xfrm>
        </p:spPr>
        <p:txBody>
          <a:bodyPr>
            <a:normAutofit fontScale="90000"/>
          </a:bodyPr>
          <a:lstStyle/>
          <a:p>
            <a:pPr algn="l"/>
            <a:r>
              <a:rPr lang="en-US" dirty="0" smtClean="0"/>
              <a:t>Add 301 Redirects to Keep Ranking Power</a:t>
            </a:r>
            <a:endParaRPr lang="en-US" dirty="0"/>
          </a:p>
        </p:txBody>
      </p:sp>
      <p:sp>
        <p:nvSpPr>
          <p:cNvPr id="3" name="Content Placeholder 2"/>
          <p:cNvSpPr>
            <a:spLocks noGrp="1"/>
          </p:cNvSpPr>
          <p:nvPr>
            <p:ph idx="1"/>
          </p:nvPr>
        </p:nvSpPr>
        <p:spPr>
          <a:xfrm>
            <a:off x="312440" y="2133164"/>
            <a:ext cx="3888642" cy="2393116"/>
          </a:xfrm>
        </p:spPr>
        <p:txBody>
          <a:bodyPr/>
          <a:lstStyle/>
          <a:p>
            <a:pPr>
              <a:spcBef>
                <a:spcPts val="0"/>
              </a:spcBef>
              <a:spcAft>
                <a:spcPts val="600"/>
              </a:spcAft>
              <a:defRPr/>
            </a:pPr>
            <a:r>
              <a:rPr lang="en-US" sz="2000" dirty="0" smtClean="0"/>
              <a:t>Redirect moved pages to the new page</a:t>
            </a:r>
          </a:p>
          <a:p>
            <a:pPr>
              <a:spcBef>
                <a:spcPts val="0"/>
              </a:spcBef>
              <a:spcAft>
                <a:spcPts val="600"/>
              </a:spcAft>
              <a:defRPr/>
            </a:pPr>
            <a:r>
              <a:rPr lang="en-US" sz="2000" dirty="0" smtClean="0"/>
              <a:t>Redirect deleted pages to a page with similar content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023" y="1271342"/>
            <a:ext cx="4548752" cy="2875788"/>
          </a:xfrm>
          <a:prstGeom prst="rect">
            <a:avLst/>
          </a:prstGeom>
          <a:ln>
            <a:solidFill>
              <a:schemeClr val="tx1">
                <a:lumMod val="65000"/>
                <a:lumOff val="35000"/>
              </a:schemeClr>
            </a:solidFill>
          </a:ln>
        </p:spPr>
      </p:pic>
      <p:pic>
        <p:nvPicPr>
          <p:cNvPr id="6" name="Picture 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64159" y="23752"/>
            <a:ext cx="335580" cy="335580"/>
          </a:xfrm>
          <a:prstGeom prst="rect">
            <a:avLst/>
          </a:prstGeom>
          <a:ln>
            <a:noFill/>
          </a:ln>
        </p:spPr>
      </p:pic>
    </p:spTree>
    <p:extLst>
      <p:ext uri="{BB962C8B-B14F-4D97-AF65-F5344CB8AC3E}">
        <p14:creationId xmlns:p14="http://schemas.microsoft.com/office/powerpoint/2010/main" val="39335251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65" y="1385962"/>
            <a:ext cx="2429456" cy="1046586"/>
          </a:xfrm>
        </p:spPr>
        <p:txBody>
          <a:bodyPr/>
          <a:lstStyle/>
          <a:p>
            <a:r>
              <a:rPr lang="en-US" dirty="0"/>
              <a:t>Links</a:t>
            </a:r>
            <a:br>
              <a:rPr lang="en-US" dirty="0"/>
            </a:br>
            <a:r>
              <a:rPr lang="en-US" dirty="0"/>
              <a:t>(Cont.)</a:t>
            </a:r>
          </a:p>
        </p:txBody>
      </p:sp>
      <p:sp>
        <p:nvSpPr>
          <p:cNvPr id="3" name="Content Placeholder 2"/>
          <p:cNvSpPr>
            <a:spLocks noGrp="1"/>
          </p:cNvSpPr>
          <p:nvPr>
            <p:ph idx="1"/>
          </p:nvPr>
        </p:nvSpPr>
        <p:spPr>
          <a:xfrm>
            <a:off x="2862118" y="1405155"/>
            <a:ext cx="5760706" cy="1315519"/>
          </a:xfrm>
        </p:spPr>
        <p:txBody>
          <a:bodyPr/>
          <a:lstStyle/>
          <a:p>
            <a:pPr marL="0" indent="0">
              <a:buNone/>
            </a:pPr>
            <a:r>
              <a:rPr lang="en-US" dirty="0" smtClean="0"/>
              <a:t>Use the search engine friendly version of your site’s URLs for internal links, not the one with node/#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54" y="1058766"/>
            <a:ext cx="999000" cy="999000"/>
          </a:xfrm>
          <a:prstGeom prst="rect">
            <a:avLst/>
          </a:prstGeom>
        </p:spPr>
      </p:pic>
      <p:sp>
        <p:nvSpPr>
          <p:cNvPr id="5" name="TextBox 4"/>
          <p:cNvSpPr txBox="1"/>
          <p:nvPr/>
        </p:nvSpPr>
        <p:spPr>
          <a:xfrm>
            <a:off x="1658650" y="3139626"/>
            <a:ext cx="7174265" cy="1015663"/>
          </a:xfrm>
          <a:prstGeom prst="rect">
            <a:avLst/>
          </a:prstGeom>
          <a:noFill/>
        </p:spPr>
        <p:txBody>
          <a:bodyPr wrap="square" rtlCol="0">
            <a:spAutoFit/>
          </a:bodyPr>
          <a:lstStyle/>
          <a:p>
            <a:r>
              <a:rPr lang="en-US" sz="2000" dirty="0">
                <a:latin typeface="Arial" charset="0"/>
                <a:ea typeface="Arial" charset="0"/>
                <a:cs typeface="Arial" charset="0"/>
              </a:rPr>
              <a:t>http://</a:t>
            </a:r>
            <a:r>
              <a:rPr lang="en-US" sz="2000" dirty="0" smtClean="0">
                <a:latin typeface="Arial" charset="0"/>
                <a:ea typeface="Arial" charset="0"/>
                <a:cs typeface="Arial" charset="0"/>
              </a:rPr>
              <a:t>ianrmedia.unl.edu/node/122</a:t>
            </a:r>
          </a:p>
          <a:p>
            <a:endParaRPr lang="en-US" sz="2000" dirty="0">
              <a:latin typeface="Arial" charset="0"/>
              <a:ea typeface="Arial" charset="0"/>
              <a:cs typeface="Arial" charset="0"/>
            </a:endParaRPr>
          </a:p>
          <a:p>
            <a:r>
              <a:rPr lang="en-US" sz="2000" dirty="0">
                <a:latin typeface="Arial" charset="0"/>
                <a:ea typeface="Arial" charset="0"/>
                <a:cs typeface="Arial" charset="0"/>
              </a:rPr>
              <a:t>http://ianrmedia.unl.edu/resources/website-best-practices</a:t>
            </a:r>
          </a:p>
        </p:txBody>
      </p:sp>
      <p:cxnSp>
        <p:nvCxnSpPr>
          <p:cNvPr id="7" name="Straight Connector 6"/>
          <p:cNvCxnSpPr/>
          <p:nvPr/>
        </p:nvCxnSpPr>
        <p:spPr>
          <a:xfrm flipH="1">
            <a:off x="2932600" y="2909455"/>
            <a:ext cx="1371379" cy="7689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25897" y="2764844"/>
            <a:ext cx="997528" cy="9862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64159" y="23752"/>
            <a:ext cx="335580" cy="335580"/>
          </a:xfrm>
          <a:prstGeom prst="rect">
            <a:avLst/>
          </a:prstGeom>
          <a:ln>
            <a:noFill/>
          </a:ln>
        </p:spPr>
      </p:pic>
    </p:spTree>
    <p:extLst>
      <p:ext uri="{BB962C8B-B14F-4D97-AF65-F5344CB8AC3E}">
        <p14:creationId xmlns:p14="http://schemas.microsoft.com/office/powerpoint/2010/main" val="90091512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Inbound Links</a:t>
            </a:r>
            <a:endParaRPr lang="en-US" dirty="0"/>
          </a:p>
        </p:txBody>
      </p:sp>
      <p:sp>
        <p:nvSpPr>
          <p:cNvPr id="3" name="Content Placeholder 2"/>
          <p:cNvSpPr>
            <a:spLocks noGrp="1"/>
          </p:cNvSpPr>
          <p:nvPr>
            <p:ph idx="1"/>
          </p:nvPr>
        </p:nvSpPr>
        <p:spPr>
          <a:xfrm>
            <a:off x="4317512" y="1079694"/>
            <a:ext cx="4529504" cy="2754304"/>
          </a:xfrm>
        </p:spPr>
        <p:txBody>
          <a:bodyPr/>
          <a:lstStyle/>
          <a:p>
            <a:r>
              <a:rPr lang="en-US" dirty="0" smtClean="0"/>
              <a:t>Links to your site from another site (referring sites)</a:t>
            </a:r>
          </a:p>
          <a:p>
            <a:r>
              <a:rPr lang="en-US" dirty="0" smtClean="0"/>
              <a:t>Sometimes called backlinks</a:t>
            </a:r>
          </a:p>
          <a:p>
            <a:r>
              <a:rPr lang="en-US" dirty="0" smtClean="0"/>
              <a:t>Affect off-site SEO</a:t>
            </a:r>
          </a:p>
          <a:p>
            <a:r>
              <a:rPr lang="en-US" dirty="0" smtClean="0"/>
              <a:t>Quality is more important than quantity</a:t>
            </a:r>
          </a:p>
          <a:p>
            <a:r>
              <a:rPr lang="en-US" dirty="0" smtClean="0"/>
              <a:t>Good inbound links come from authoritative sites</a:t>
            </a:r>
          </a:p>
        </p:txBody>
      </p:sp>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64159" y="23752"/>
            <a:ext cx="335580" cy="335580"/>
          </a:xfrm>
          <a:prstGeom prst="rect">
            <a:avLst/>
          </a:prstGeom>
          <a:ln>
            <a:noFill/>
          </a:ln>
        </p:spPr>
      </p:pic>
    </p:spTree>
    <p:extLst>
      <p:ext uri="{BB962C8B-B14F-4D97-AF65-F5344CB8AC3E}">
        <p14:creationId xmlns:p14="http://schemas.microsoft.com/office/powerpoint/2010/main" val="114192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659" y="564943"/>
            <a:ext cx="3372610" cy="3770852"/>
          </a:xfrm>
          <a:prstGeom prst="rect">
            <a:avLst/>
          </a:prstGeom>
          <a:ln>
            <a:solidFill>
              <a:schemeClr val="tx1">
                <a:lumMod val="65000"/>
                <a:lumOff val="35000"/>
              </a:schemeClr>
            </a:solidFill>
          </a:ln>
        </p:spPr>
      </p:pic>
      <p:sp>
        <p:nvSpPr>
          <p:cNvPr id="4" name="Title 1"/>
          <p:cNvSpPr txBox="1">
            <a:spLocks/>
          </p:cNvSpPr>
          <p:nvPr/>
        </p:nvSpPr>
        <p:spPr>
          <a:xfrm>
            <a:off x="284773" y="1956387"/>
            <a:ext cx="3888642" cy="230281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smtClean="0">
                <a:latin typeface="Arial" charset="0"/>
                <a:ea typeface="Arial" charset="0"/>
                <a:cs typeface="Arial" charset="0"/>
              </a:rPr>
              <a:t>Google Analytics</a:t>
            </a:r>
          </a:p>
          <a:p>
            <a:r>
              <a:rPr lang="en-US" sz="2800" dirty="0" smtClean="0">
                <a:latin typeface="Arial" charset="0"/>
                <a:ea typeface="Arial" charset="0"/>
                <a:cs typeface="Arial" charset="0"/>
              </a:rPr>
              <a:t>Dashboards&gt;Shared&gt;</a:t>
            </a:r>
            <a:endParaRPr lang="en-US" sz="2800" dirty="0"/>
          </a:p>
          <a:p>
            <a:r>
              <a:rPr lang="en-US" sz="2800" b="1" dirty="0"/>
              <a:t>Traffic Overview - IANR</a:t>
            </a:r>
            <a:endParaRPr lang="en-US" sz="2800" dirty="0">
              <a:latin typeface="Arial" charset="0"/>
              <a:ea typeface="Arial" charset="0"/>
              <a:cs typeface="Arial" charset="0"/>
            </a:endParaRPr>
          </a:p>
        </p:txBody>
      </p:sp>
      <p:sp>
        <p:nvSpPr>
          <p:cNvPr id="5" name="Rectangle 4"/>
          <p:cNvSpPr/>
          <p:nvPr/>
        </p:nvSpPr>
        <p:spPr>
          <a:xfrm>
            <a:off x="3614152" y="564943"/>
            <a:ext cx="1477507" cy="923330"/>
          </a:xfrm>
          <a:prstGeom prst="rect">
            <a:avLst/>
          </a:prstGeom>
        </p:spPr>
        <p:txBody>
          <a:bodyPr wrap="square">
            <a:spAutoFit/>
          </a:bodyPr>
          <a:lstStyle/>
          <a:p>
            <a:r>
              <a:rPr lang="en-US" dirty="0" smtClean="0">
                <a:latin typeface="Arial" charset="0"/>
                <a:ea typeface="Arial" charset="0"/>
                <a:cs typeface="Arial" charset="0"/>
              </a:rPr>
              <a:t>Authoritative .edu and .gov sites linking to IANR Media</a:t>
            </a:r>
            <a:endParaRPr lang="en-US" dirty="0">
              <a:latin typeface="Arial" charset="0"/>
              <a:ea typeface="Arial" charset="0"/>
              <a:cs typeface="Arial" charset="0"/>
            </a:endParaRPr>
          </a:p>
        </p:txBody>
      </p:sp>
      <p:pic>
        <p:nvPicPr>
          <p:cNvPr id="6" name="Picture 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64159" y="23752"/>
            <a:ext cx="335580" cy="335580"/>
          </a:xfrm>
          <a:prstGeom prst="rect">
            <a:avLst/>
          </a:prstGeom>
          <a:ln>
            <a:noFill/>
          </a:ln>
        </p:spPr>
      </p:pic>
    </p:spTree>
    <p:extLst>
      <p:ext uri="{BB962C8B-B14F-4D97-AF65-F5344CB8AC3E}">
        <p14:creationId xmlns:p14="http://schemas.microsoft.com/office/powerpoint/2010/main" val="11034108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a:t>
            </a:r>
            <a:r>
              <a:rPr lang="en-US" dirty="0"/>
              <a:t>t</a:t>
            </a:r>
          </a:p>
        </p:txBody>
      </p:sp>
      <p:sp>
        <p:nvSpPr>
          <p:cNvPr id="3" name="Content Placeholder 2"/>
          <p:cNvSpPr>
            <a:spLocks noGrp="1"/>
          </p:cNvSpPr>
          <p:nvPr>
            <p:ph idx="1"/>
          </p:nvPr>
        </p:nvSpPr>
        <p:spPr>
          <a:xfrm>
            <a:off x="4317512" y="1524417"/>
            <a:ext cx="4529504" cy="2754304"/>
          </a:xfrm>
        </p:spPr>
        <p:txBody>
          <a:bodyPr/>
          <a:lstStyle/>
          <a:p>
            <a:pPr marL="0" indent="0">
              <a:buNone/>
            </a:pPr>
            <a:r>
              <a:rPr lang="en-US" dirty="0" smtClean="0"/>
              <a:t>The goal of a search engine is to return good results</a:t>
            </a:r>
          </a:p>
          <a:p>
            <a:r>
              <a:rPr lang="en-US" dirty="0" smtClean="0"/>
              <a:t>Unique content</a:t>
            </a:r>
          </a:p>
          <a:p>
            <a:r>
              <a:rPr lang="en-US" dirty="0" smtClean="0"/>
              <a:t>Relevant content</a:t>
            </a:r>
          </a:p>
          <a:p>
            <a:r>
              <a:rPr lang="en-US" dirty="0" smtClean="0"/>
              <a:t>Up-to-date</a:t>
            </a:r>
          </a:p>
          <a:p>
            <a:r>
              <a:rPr lang="en-US" dirty="0" smtClean="0"/>
              <a:t>Changing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438" y="1906221"/>
            <a:ext cx="553312" cy="553312"/>
          </a:xfrm>
          <a:prstGeom prst="rect">
            <a:avLst/>
          </a:prstGeom>
        </p:spPr>
      </p:pic>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08674" y="35625"/>
            <a:ext cx="276684" cy="276684"/>
          </a:xfrm>
          <a:prstGeom prst="rect">
            <a:avLst/>
          </a:prstGeom>
        </p:spPr>
      </p:pic>
    </p:spTree>
    <p:extLst>
      <p:ext uri="{BB962C8B-B14F-4D97-AF65-F5344CB8AC3E}">
        <p14:creationId xmlns:p14="http://schemas.microsoft.com/office/powerpoint/2010/main" val="15012284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a:t>
            </a:r>
            <a:endParaRPr lang="en-US" dirty="0"/>
          </a:p>
        </p:txBody>
      </p:sp>
      <p:sp>
        <p:nvSpPr>
          <p:cNvPr id="3" name="Content Placeholder 2"/>
          <p:cNvSpPr>
            <a:spLocks noGrp="1"/>
          </p:cNvSpPr>
          <p:nvPr>
            <p:ph idx="1"/>
          </p:nvPr>
        </p:nvSpPr>
        <p:spPr>
          <a:xfrm>
            <a:off x="4317512" y="1599445"/>
            <a:ext cx="4529504" cy="2754304"/>
          </a:xfrm>
        </p:spPr>
        <p:txBody>
          <a:bodyPr/>
          <a:lstStyle/>
          <a:p>
            <a:r>
              <a:rPr lang="en-US" dirty="0"/>
              <a:t>Relevant to the page content</a:t>
            </a:r>
          </a:p>
          <a:p>
            <a:r>
              <a:rPr lang="en-US" dirty="0" smtClean="0"/>
              <a:t>Words someone is likely to </a:t>
            </a:r>
            <a:r>
              <a:rPr lang="en-US" dirty="0"/>
              <a:t>type in a search to find the type of content on your </a:t>
            </a:r>
            <a:r>
              <a:rPr lang="en-US" dirty="0" smtClean="0"/>
              <a:t>page</a:t>
            </a:r>
          </a:p>
          <a:p>
            <a:r>
              <a:rPr lang="en-US" dirty="0"/>
              <a:t>Has two or more words in the </a:t>
            </a:r>
            <a:r>
              <a:rPr lang="en-US" dirty="0" smtClean="0"/>
              <a:t>phrase</a:t>
            </a:r>
          </a:p>
        </p:txBody>
      </p:sp>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08674" y="35625"/>
            <a:ext cx="276684" cy="276684"/>
          </a:xfrm>
          <a:prstGeom prst="rect">
            <a:avLst/>
          </a:prstGeom>
        </p:spPr>
      </p:pic>
    </p:spTree>
    <p:extLst>
      <p:ext uri="{BB962C8B-B14F-4D97-AF65-F5344CB8AC3E}">
        <p14:creationId xmlns:p14="http://schemas.microsoft.com/office/powerpoint/2010/main" val="3794575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3" y="1273134"/>
            <a:ext cx="3888642" cy="2302812"/>
          </a:xfrm>
        </p:spPr>
        <p:txBody>
          <a:bodyPr/>
          <a:lstStyle/>
          <a:p>
            <a:pPr algn="l"/>
            <a:r>
              <a:rPr lang="en-US" dirty="0" smtClean="0"/>
              <a:t>Keyword</a:t>
            </a:r>
            <a:br>
              <a:rPr lang="en-US" dirty="0" smtClean="0"/>
            </a:br>
            <a:r>
              <a:rPr lang="en-US" dirty="0" smtClean="0"/>
              <a:t>Research</a:t>
            </a:r>
            <a:endParaRPr lang="en-US" dirty="0"/>
          </a:p>
        </p:txBody>
      </p:sp>
      <p:sp>
        <p:nvSpPr>
          <p:cNvPr id="3" name="Content Placeholder 2"/>
          <p:cNvSpPr>
            <a:spLocks noGrp="1"/>
          </p:cNvSpPr>
          <p:nvPr>
            <p:ph idx="1"/>
          </p:nvPr>
        </p:nvSpPr>
        <p:spPr>
          <a:xfrm>
            <a:off x="-35658" y="2287661"/>
            <a:ext cx="3439510" cy="936306"/>
          </a:xfrm>
        </p:spPr>
        <p:txBody>
          <a:bodyPr/>
          <a:lstStyle/>
          <a:p>
            <a:pPr marL="342900" lvl="1" indent="0">
              <a:buNone/>
            </a:pPr>
            <a:r>
              <a:rPr lang="en-US" kern="0" dirty="0" smtClean="0">
                <a:latin typeface="Arial"/>
                <a:ea typeface="URW Grotesk T Light Condensed"/>
                <a:cs typeface="Arial"/>
                <a:sym typeface="URW Grotesk T Light Condensed"/>
              </a:rPr>
              <a:t>Google </a:t>
            </a:r>
            <a:r>
              <a:rPr lang="en-US" kern="0" dirty="0">
                <a:latin typeface="Arial"/>
                <a:ea typeface="URW Grotesk T Light Condensed"/>
                <a:cs typeface="Arial"/>
                <a:sym typeface="URW Grotesk T Light Condensed"/>
              </a:rPr>
              <a:t>Analytics: Acquisition&gt;Search Engine Optimization&gt;Queries</a:t>
            </a:r>
          </a:p>
          <a:p>
            <a:endParaRPr lang="en-US" dirty="0"/>
          </a:p>
        </p:txBody>
      </p:sp>
      <p:pic>
        <p:nvPicPr>
          <p:cNvPr id="4" name="Picture 3" descr="Screen Shot 2015-06-18 at 12.41.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841" y="669303"/>
            <a:ext cx="5432586" cy="3397546"/>
          </a:xfrm>
          <a:prstGeom prst="rect">
            <a:avLst/>
          </a:prstGeom>
          <a:ln>
            <a:solidFill>
              <a:schemeClr val="tx1">
                <a:lumMod val="65000"/>
                <a:lumOff val="35000"/>
              </a:schemeClr>
            </a:solidFill>
          </a:ln>
          <a:effectLst/>
        </p:spPr>
      </p:pic>
      <p:pic>
        <p:nvPicPr>
          <p:cNvPr id="5" name="Picture 4"/>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08674" y="35625"/>
            <a:ext cx="276684" cy="276684"/>
          </a:xfrm>
          <a:prstGeom prst="rect">
            <a:avLst/>
          </a:prstGeom>
        </p:spPr>
      </p:pic>
    </p:spTree>
    <p:extLst>
      <p:ext uri="{BB962C8B-B14F-4D97-AF65-F5344CB8AC3E}">
        <p14:creationId xmlns:p14="http://schemas.microsoft.com/office/powerpoint/2010/main" val="90299017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a:xfrm>
            <a:off x="4317512" y="930528"/>
            <a:ext cx="4529504" cy="2754304"/>
          </a:xfrm>
        </p:spPr>
        <p:txBody>
          <a:bodyPr/>
          <a:lstStyle/>
          <a:p>
            <a:r>
              <a:rPr lang="en-US" dirty="0" smtClean="0"/>
              <a:t>Use HTML to add text on an image instead of making it part of the image itself</a:t>
            </a:r>
          </a:p>
          <a:p>
            <a:pPr>
              <a:spcAft>
                <a:spcPts val="600"/>
              </a:spcAft>
              <a:buFont typeface="Arial" charset="0"/>
              <a:buChar char="•"/>
            </a:pPr>
            <a:r>
              <a:rPr lang="en-US" altLang="en-US" sz="2000" dirty="0"/>
              <a:t>Give your images </a:t>
            </a:r>
            <a:r>
              <a:rPr lang="en-US" altLang="en-US" sz="2000" dirty="0" smtClean="0"/>
              <a:t>descriptive </a:t>
            </a:r>
            <a:r>
              <a:rPr lang="en-US" altLang="en-US" sz="2000" dirty="0"/>
              <a:t>names </a:t>
            </a:r>
            <a:r>
              <a:rPr lang="en-US" altLang="en-US" sz="2000" dirty="0" smtClean="0"/>
              <a:t>prairie-rattlesnake.jpg </a:t>
            </a:r>
            <a:br>
              <a:rPr lang="en-US" altLang="en-US" sz="2000" dirty="0" smtClean="0"/>
            </a:br>
            <a:r>
              <a:rPr lang="en-US" altLang="en-US" sz="2000" strike="sngStrike" dirty="0" smtClean="0"/>
              <a:t>img00015.jpg</a:t>
            </a:r>
            <a:endParaRPr lang="en-US" altLang="en-US" sz="2000" strike="sngStrike" dirty="0"/>
          </a:p>
          <a:p>
            <a:pPr>
              <a:spcAft>
                <a:spcPts val="600"/>
              </a:spcAft>
              <a:buFont typeface="Arial" charset="0"/>
              <a:buChar char="•"/>
            </a:pPr>
            <a:r>
              <a:rPr lang="en-US" altLang="en-US" sz="2000" dirty="0"/>
              <a:t>Use hyphens to separate </a:t>
            </a:r>
            <a:r>
              <a:rPr lang="en-US" altLang="en-US" sz="2000" dirty="0" smtClean="0"/>
              <a:t>words</a:t>
            </a:r>
            <a:br>
              <a:rPr lang="en-US" altLang="en-US" sz="2000" dirty="0" smtClean="0"/>
            </a:br>
            <a:r>
              <a:rPr lang="en-US" altLang="en-US" sz="2000" dirty="0" smtClean="0"/>
              <a:t>prairie-rattlesnake.jpg</a:t>
            </a:r>
            <a:r>
              <a:rPr lang="en-US" altLang="en-US" sz="2000" dirty="0"/>
              <a:t/>
            </a:r>
            <a:br>
              <a:rPr lang="en-US" altLang="en-US" sz="2000" dirty="0"/>
            </a:br>
            <a:r>
              <a:rPr lang="en-US" altLang="en-US" sz="2000" strike="sngStrike" dirty="0" smtClean="0"/>
              <a:t>prairierattlesnake.jpg</a:t>
            </a:r>
            <a:endParaRPr lang="en-US" strike="sngStrike" dirty="0" smtClean="0"/>
          </a:p>
        </p:txBody>
      </p:sp>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08674" y="35625"/>
            <a:ext cx="276684" cy="276684"/>
          </a:xfrm>
          <a:prstGeom prst="rect">
            <a:avLst/>
          </a:prstGeom>
        </p:spPr>
      </p:pic>
    </p:spTree>
    <p:extLst>
      <p:ext uri="{BB962C8B-B14F-4D97-AF65-F5344CB8AC3E}">
        <p14:creationId xmlns:p14="http://schemas.microsoft.com/office/powerpoint/2010/main" val="1352196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idx="1"/>
          </p:nvPr>
        </p:nvSpPr>
        <p:spPr>
          <a:xfrm>
            <a:off x="4345703" y="975044"/>
            <a:ext cx="4661484" cy="3030239"/>
          </a:xfrm>
        </p:spPr>
        <p:txBody>
          <a:bodyPr/>
          <a:lstStyle/>
          <a:p>
            <a:r>
              <a:rPr lang="en-US" dirty="0" smtClean="0"/>
              <a:t>Authoritative inbound links (.edu, .gov, top news sites etc.)</a:t>
            </a:r>
          </a:p>
          <a:p>
            <a:r>
              <a:rPr lang="en-US" dirty="0" smtClean="0"/>
              <a:t>Original, quality content written by an expert (.edu and .gov sites)</a:t>
            </a:r>
          </a:p>
          <a:p>
            <a:r>
              <a:rPr lang="en-US" dirty="0" smtClean="0"/>
              <a:t>Trusted, secure content (https)</a:t>
            </a:r>
          </a:p>
          <a:p>
            <a:r>
              <a:rPr lang="en-US" dirty="0" smtClean="0"/>
              <a:t>Not a lot of ads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483" y="1839281"/>
            <a:ext cx="600154" cy="600154"/>
          </a:xfrm>
          <a:prstGeom prst="rect">
            <a:avLst/>
          </a:prstGeom>
        </p:spPr>
      </p:pic>
      <p:sp>
        <p:nvSpPr>
          <p:cNvPr id="5" name="TextBox 4"/>
          <p:cNvSpPr txBox="1"/>
          <p:nvPr/>
        </p:nvSpPr>
        <p:spPr>
          <a:xfrm>
            <a:off x="2645673" y="4005283"/>
            <a:ext cx="3901704" cy="507831"/>
          </a:xfrm>
          <a:prstGeom prst="rect">
            <a:avLst/>
          </a:prstGeom>
          <a:solidFill>
            <a:schemeClr val="tx1">
              <a:lumMod val="65000"/>
              <a:lumOff val="35000"/>
            </a:schemeClr>
          </a:solidFill>
        </p:spPr>
        <p:txBody>
          <a:bodyPr wrap="square" rtlCol="0">
            <a:spAutoFit/>
          </a:bodyPr>
          <a:lstStyle/>
          <a:p>
            <a:r>
              <a:rPr lang="en-US" dirty="0">
                <a:solidFill>
                  <a:schemeClr val="bg1"/>
                </a:solidFill>
              </a:rPr>
              <a:t>https://webmasters.googleblog.com/2011/05/more-guidance-on-building-high-quality.html</a:t>
            </a:r>
          </a:p>
        </p:txBody>
      </p:sp>
    </p:spTree>
    <p:extLst>
      <p:ext uri="{BB962C8B-B14F-4D97-AF65-F5344CB8AC3E}">
        <p14:creationId xmlns:p14="http://schemas.microsoft.com/office/powerpoint/2010/main" val="1501252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3" y="1956387"/>
            <a:ext cx="3888642" cy="766187"/>
          </a:xfrm>
        </p:spPr>
        <p:txBody>
          <a:bodyPr/>
          <a:lstStyle/>
          <a:p>
            <a:r>
              <a:rPr lang="en-US" dirty="0" smtClean="0"/>
              <a:t>Social</a:t>
            </a:r>
            <a:endParaRPr lang="en-US" dirty="0"/>
          </a:p>
        </p:txBody>
      </p:sp>
      <p:sp>
        <p:nvSpPr>
          <p:cNvPr id="3" name="Content Placeholder 2"/>
          <p:cNvSpPr>
            <a:spLocks noGrp="1"/>
          </p:cNvSpPr>
          <p:nvPr>
            <p:ph idx="1"/>
          </p:nvPr>
        </p:nvSpPr>
        <p:spPr>
          <a:xfrm>
            <a:off x="4317512" y="1883798"/>
            <a:ext cx="4529504" cy="2791329"/>
          </a:xfrm>
        </p:spPr>
        <p:txBody>
          <a:bodyPr/>
          <a:lstStyle/>
          <a:p>
            <a:pPr marL="0" indent="0">
              <a:buNone/>
            </a:pPr>
            <a:r>
              <a:rPr lang="en-US" dirty="0" smtClean="0"/>
              <a:t>In 2014 Google’s </a:t>
            </a:r>
            <a:r>
              <a:rPr lang="en-US" dirty="0"/>
              <a:t>Matt Cutts said social </a:t>
            </a:r>
            <a:r>
              <a:rPr lang="en-US" dirty="0" smtClean="0"/>
              <a:t>signals such as Facebook </a:t>
            </a:r>
            <a:r>
              <a:rPr lang="en-US" dirty="0"/>
              <a:t>likes and Twitter </a:t>
            </a:r>
            <a:r>
              <a:rPr lang="en-US" dirty="0" smtClean="0"/>
              <a:t>followers do </a:t>
            </a:r>
            <a:r>
              <a:rPr lang="en-US" dirty="0"/>
              <a:t>not affect search rankings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606" y="1883798"/>
            <a:ext cx="538974" cy="538974"/>
          </a:xfrm>
          <a:prstGeom prst="rect">
            <a:avLst/>
          </a:prstGeom>
        </p:spPr>
      </p:pic>
      <p:sp>
        <p:nvSpPr>
          <p:cNvPr id="5" name="TextBox 4"/>
          <p:cNvSpPr txBox="1"/>
          <p:nvPr/>
        </p:nvSpPr>
        <p:spPr>
          <a:xfrm>
            <a:off x="2441093" y="4116460"/>
            <a:ext cx="4184954" cy="30008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https://www.youtube.com/watch?v=udqtSM-6QbQ</a:t>
            </a:r>
          </a:p>
        </p:txBody>
      </p:sp>
    </p:spTree>
    <p:extLst>
      <p:ext uri="{BB962C8B-B14F-4D97-AF65-F5344CB8AC3E}">
        <p14:creationId xmlns:p14="http://schemas.microsoft.com/office/powerpoint/2010/main" val="10697559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SEO?</a:t>
            </a:r>
            <a:endParaRPr lang="en-US" dirty="0"/>
          </a:p>
        </p:txBody>
      </p:sp>
      <p:sp>
        <p:nvSpPr>
          <p:cNvPr id="3" name="Content Placeholder 2"/>
          <p:cNvSpPr>
            <a:spLocks noGrp="1"/>
          </p:cNvSpPr>
          <p:nvPr>
            <p:ph idx="1"/>
          </p:nvPr>
        </p:nvSpPr>
        <p:spPr>
          <a:xfrm>
            <a:off x="4317512" y="1815270"/>
            <a:ext cx="4529504" cy="2754304"/>
          </a:xfrm>
        </p:spPr>
        <p:txBody>
          <a:bodyPr>
            <a:normAutofit/>
          </a:bodyPr>
          <a:lstStyle/>
          <a:p>
            <a:r>
              <a:rPr lang="en-US" dirty="0" smtClean="0"/>
              <a:t>SEO stands for Search Engine Optimization</a:t>
            </a:r>
          </a:p>
          <a:p>
            <a:r>
              <a:rPr lang="en-US" dirty="0" smtClean="0"/>
              <a:t>SEO is a process for making your site more visible in search engines like Google</a:t>
            </a:r>
          </a:p>
          <a:p>
            <a:r>
              <a:rPr lang="en-US" dirty="0" smtClean="0"/>
              <a:t>Good SEO increases </a:t>
            </a:r>
            <a:r>
              <a:rPr lang="en-US" b="1" dirty="0" smtClean="0"/>
              <a:t>organic</a:t>
            </a:r>
            <a:r>
              <a:rPr lang="en-US" dirty="0" smtClean="0"/>
              <a:t> </a:t>
            </a:r>
            <a:r>
              <a:rPr lang="en-US" b="1" dirty="0" smtClean="0"/>
              <a:t>traffic</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990" y="604788"/>
            <a:ext cx="920006" cy="9200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087" y="550400"/>
            <a:ext cx="904084" cy="9040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409" y="550400"/>
            <a:ext cx="910252" cy="91025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73" y="678853"/>
            <a:ext cx="1083800" cy="75595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1437" y="604788"/>
            <a:ext cx="887624" cy="88762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3915" y="604788"/>
            <a:ext cx="999000" cy="999000"/>
          </a:xfrm>
          <a:prstGeom prst="rect">
            <a:avLst/>
          </a:prstGeom>
        </p:spPr>
      </p:pic>
    </p:spTree>
    <p:extLst>
      <p:ext uri="{BB962C8B-B14F-4D97-AF65-F5344CB8AC3E}">
        <p14:creationId xmlns:p14="http://schemas.microsoft.com/office/powerpoint/2010/main" val="1891252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3" y="1956387"/>
            <a:ext cx="3888642" cy="766187"/>
          </a:xfrm>
        </p:spPr>
        <p:txBody>
          <a:bodyPr>
            <a:normAutofit fontScale="90000"/>
          </a:bodyPr>
          <a:lstStyle/>
          <a:p>
            <a:r>
              <a:rPr lang="en-US" dirty="0" smtClean="0"/>
              <a:t>How Does Social Help?</a:t>
            </a:r>
            <a:endParaRPr lang="en-US" dirty="0"/>
          </a:p>
        </p:txBody>
      </p:sp>
      <p:sp>
        <p:nvSpPr>
          <p:cNvPr id="3" name="Content Placeholder 2"/>
          <p:cNvSpPr>
            <a:spLocks noGrp="1"/>
          </p:cNvSpPr>
          <p:nvPr>
            <p:ph idx="1"/>
          </p:nvPr>
        </p:nvSpPr>
        <p:spPr>
          <a:xfrm>
            <a:off x="4317512" y="1491912"/>
            <a:ext cx="4529504" cy="2791329"/>
          </a:xfrm>
        </p:spPr>
        <p:txBody>
          <a:bodyPr/>
          <a:lstStyle/>
          <a:p>
            <a:r>
              <a:rPr lang="en-US" dirty="0" smtClean="0"/>
              <a:t>Google </a:t>
            </a:r>
            <a:r>
              <a:rPr lang="en-US" dirty="0"/>
              <a:t>+ info can display in a Google </a:t>
            </a:r>
            <a:r>
              <a:rPr lang="en-US" dirty="0" smtClean="0"/>
              <a:t>knowledge </a:t>
            </a:r>
            <a:r>
              <a:rPr lang="en-US" dirty="0"/>
              <a:t>graph</a:t>
            </a:r>
          </a:p>
          <a:p>
            <a:r>
              <a:rPr lang="en-US" dirty="0"/>
              <a:t>People search Social Media for information</a:t>
            </a:r>
          </a:p>
          <a:p>
            <a:r>
              <a:rPr lang="en-US" dirty="0" smtClean="0"/>
              <a:t>Drives </a:t>
            </a:r>
            <a:r>
              <a:rPr lang="en-US" dirty="0"/>
              <a:t>traffic to your site</a:t>
            </a:r>
          </a:p>
          <a:p>
            <a:r>
              <a:rPr lang="en-US" dirty="0" smtClean="0"/>
              <a:t>Reinforces your brand</a:t>
            </a:r>
            <a:endParaRPr lang="en-US" dirty="0"/>
          </a:p>
          <a:p>
            <a:pPr marL="0" indent="0">
              <a:buNone/>
            </a:pPr>
            <a:endParaRPr lang="en-US" dirty="0"/>
          </a:p>
        </p:txBody>
      </p:sp>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35085" y="71254"/>
            <a:ext cx="247607" cy="247607"/>
          </a:xfrm>
          <a:prstGeom prst="rect">
            <a:avLst/>
          </a:prstGeom>
        </p:spPr>
      </p:pic>
    </p:spTree>
    <p:extLst>
      <p:ext uri="{BB962C8B-B14F-4D97-AF65-F5344CB8AC3E}">
        <p14:creationId xmlns:p14="http://schemas.microsoft.com/office/powerpoint/2010/main" val="1845636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173415" y="1419059"/>
            <a:ext cx="4673601" cy="2754304"/>
          </a:xfrm>
        </p:spPr>
        <p:txBody>
          <a:bodyPr>
            <a:normAutofit lnSpcReduction="10000"/>
          </a:bodyPr>
          <a:lstStyle/>
          <a:p>
            <a:r>
              <a:rPr lang="en-US" b="1" dirty="0" smtClean="0"/>
              <a:t>Google Search Engine Optimization Starter Guide </a:t>
            </a:r>
            <a:r>
              <a:rPr lang="en-US" b="1" dirty="0" smtClean="0"/>
              <a:t/>
            </a:r>
            <a:br>
              <a:rPr lang="en-US" b="1" dirty="0" smtClean="0"/>
            </a:br>
            <a:r>
              <a:rPr lang="en-US" sz="1400" dirty="0" smtClean="0"/>
              <a:t>http</a:t>
            </a:r>
            <a:r>
              <a:rPr lang="en-US" sz="1400" dirty="0"/>
              <a:t>://static.googleusercontent.com/media/www.google.com/en//</a:t>
            </a:r>
            <a:r>
              <a:rPr lang="en-US" sz="1400" dirty="0" smtClean="0"/>
              <a:t>webmasters/docs/search-engine-optimization-starter-guide.pdf</a:t>
            </a:r>
          </a:p>
          <a:p>
            <a:r>
              <a:rPr lang="en-US" b="1" dirty="0" smtClean="0"/>
              <a:t>Search Engine Land</a:t>
            </a:r>
            <a:br>
              <a:rPr lang="en-US" b="1" dirty="0" smtClean="0"/>
            </a:br>
            <a:r>
              <a:rPr lang="en-US" sz="1400" dirty="0" smtClean="0"/>
              <a:t>http://searchengineland.com</a:t>
            </a:r>
            <a:endParaRPr lang="en-US" sz="1400" dirty="0"/>
          </a:p>
          <a:p>
            <a:r>
              <a:rPr lang="en-US" b="1" dirty="0" smtClean="0"/>
              <a:t>MOZ</a:t>
            </a:r>
            <a:br>
              <a:rPr lang="en-US" b="1" dirty="0" smtClean="0"/>
            </a:br>
            <a:r>
              <a:rPr lang="en-US" sz="1400" dirty="0" smtClean="0"/>
              <a:t>https</a:t>
            </a:r>
            <a:r>
              <a:rPr lang="en-US" sz="1400" dirty="0"/>
              <a:t>://moz.com/</a:t>
            </a:r>
          </a:p>
        </p:txBody>
      </p:sp>
    </p:spTree>
    <p:extLst>
      <p:ext uri="{BB962C8B-B14F-4D97-AF65-F5344CB8AC3E}">
        <p14:creationId xmlns:p14="http://schemas.microsoft.com/office/powerpoint/2010/main" val="158599036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a typeface="Minion Semibold" charset="0"/>
                <a:cs typeface="Minion Semibold" charset="0"/>
              </a:rPr>
              <a:t>IANR </a:t>
            </a:r>
            <a:r>
              <a:rPr lang="en-US" dirty="0">
                <a:ea typeface="Minion Semibold" charset="0"/>
                <a:cs typeface="Minion Semibold" charset="0"/>
              </a:rPr>
              <a:t>WEB MANAGER NETWORK</a:t>
            </a:r>
            <a:endParaRPr lang="en-US" dirty="0"/>
          </a:p>
        </p:txBody>
      </p:sp>
      <p:sp>
        <p:nvSpPr>
          <p:cNvPr id="3" name="Subtitle 2"/>
          <p:cNvSpPr>
            <a:spLocks noGrp="1"/>
          </p:cNvSpPr>
          <p:nvPr>
            <p:ph type="subTitle" idx="1"/>
          </p:nvPr>
        </p:nvSpPr>
        <p:spPr/>
        <p:txBody>
          <a:bodyPr/>
          <a:lstStyle/>
          <a:p>
            <a:r>
              <a:rPr lang="en-US" dirty="0" smtClean="0"/>
              <a:t>Next meeting August 18</a:t>
            </a:r>
          </a:p>
          <a:p>
            <a:r>
              <a:rPr lang="en-US" dirty="0" smtClean="0"/>
              <a:t>9:00AM – 10:30AM</a:t>
            </a:r>
            <a:endParaRPr lang="en-US" dirty="0"/>
          </a:p>
        </p:txBody>
      </p:sp>
    </p:spTree>
    <p:extLst>
      <p:ext uri="{BB962C8B-B14F-4D97-AF65-F5344CB8AC3E}">
        <p14:creationId xmlns:p14="http://schemas.microsoft.com/office/powerpoint/2010/main" val="38372914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573" y="1286787"/>
            <a:ext cx="3888642" cy="2302812"/>
          </a:xfrm>
        </p:spPr>
        <p:txBody>
          <a:bodyPr/>
          <a:lstStyle/>
          <a:p>
            <a:r>
              <a:rPr lang="en-US" dirty="0" smtClean="0"/>
              <a:t>Organic Traffic</a:t>
            </a:r>
            <a:endParaRPr lang="en-US" dirty="0"/>
          </a:p>
        </p:txBody>
      </p:sp>
      <p:sp>
        <p:nvSpPr>
          <p:cNvPr id="3" name="Content Placeholder 2"/>
          <p:cNvSpPr>
            <a:spLocks noGrp="1"/>
          </p:cNvSpPr>
          <p:nvPr>
            <p:ph idx="1"/>
          </p:nvPr>
        </p:nvSpPr>
        <p:spPr>
          <a:xfrm>
            <a:off x="4317512" y="1956386"/>
            <a:ext cx="4430488" cy="2766813"/>
          </a:xfrm>
        </p:spPr>
        <p:txBody>
          <a:bodyPr/>
          <a:lstStyle/>
          <a:p>
            <a:r>
              <a:rPr lang="en-US" dirty="0" smtClean="0"/>
              <a:t>Traffic that reaches your site </a:t>
            </a:r>
            <a:r>
              <a:rPr lang="en-US" dirty="0" smtClean="0"/>
              <a:t>when a user clicks a </a:t>
            </a:r>
            <a:r>
              <a:rPr lang="en-US" dirty="0" smtClean="0"/>
              <a:t>search results link that is not a paid ad</a:t>
            </a:r>
          </a:p>
          <a:p>
            <a:r>
              <a:rPr lang="en-US" dirty="0" smtClean="0"/>
              <a:t>Other types of traffic include referral, social, direct, email and paid search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88" y="1187609"/>
            <a:ext cx="3122024" cy="2990768"/>
          </a:xfrm>
          <a:prstGeom prst="rect">
            <a:avLst/>
          </a:prstGeom>
        </p:spPr>
      </p:pic>
      <p:sp>
        <p:nvSpPr>
          <p:cNvPr id="5" name="TextBox 4"/>
          <p:cNvSpPr txBox="1"/>
          <p:nvPr/>
        </p:nvSpPr>
        <p:spPr>
          <a:xfrm>
            <a:off x="813519" y="606967"/>
            <a:ext cx="2957763" cy="507831"/>
          </a:xfrm>
          <a:prstGeom prst="rect">
            <a:avLst/>
          </a:prstGeom>
          <a:noFill/>
        </p:spPr>
        <p:txBody>
          <a:bodyPr wrap="square" rtlCol="0">
            <a:spAutoFit/>
          </a:bodyPr>
          <a:lstStyle/>
          <a:p>
            <a:pPr algn="ctr"/>
            <a:r>
              <a:rPr lang="en-US" dirty="0" smtClean="0"/>
              <a:t>IANR Media Traffic Channels</a:t>
            </a:r>
          </a:p>
          <a:p>
            <a:pPr algn="ctr"/>
            <a:r>
              <a:rPr lang="en-US" dirty="0" smtClean="0"/>
              <a:t>June 2016</a:t>
            </a:r>
            <a:endParaRPr lang="en-US" dirty="0"/>
          </a:p>
        </p:txBody>
      </p:sp>
    </p:spTree>
    <p:extLst>
      <p:ext uri="{BB962C8B-B14F-4D97-AF65-F5344CB8AC3E}">
        <p14:creationId xmlns:p14="http://schemas.microsoft.com/office/powerpoint/2010/main" val="1967513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73" y="1454350"/>
            <a:ext cx="3888642" cy="2302812"/>
          </a:xfrm>
        </p:spPr>
        <p:txBody>
          <a:bodyPr>
            <a:normAutofit fontScale="90000"/>
          </a:bodyPr>
          <a:lstStyle/>
          <a:p>
            <a:r>
              <a:rPr lang="en-US" dirty="0" smtClean="0"/>
              <a:t>Organic search result links</a:t>
            </a:r>
            <a:br>
              <a:rPr lang="en-US" dirty="0" smtClean="0"/>
            </a:br>
            <a:r>
              <a:rPr lang="en-US" dirty="0" smtClean="0"/>
              <a:t/>
            </a:r>
            <a:br>
              <a:rPr lang="en-US" dirty="0" smtClean="0"/>
            </a:br>
            <a:r>
              <a:rPr lang="en-US" dirty="0"/>
              <a:t/>
            </a:r>
            <a:br>
              <a:rPr lang="en-US" dirty="0"/>
            </a:br>
            <a:r>
              <a:rPr lang="en-US" dirty="0" smtClean="0"/>
              <a:t>Paid search result links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3758" y="1228600"/>
            <a:ext cx="4197621" cy="2754313"/>
          </a:xfrm>
        </p:spPr>
      </p:pic>
      <p:sp>
        <p:nvSpPr>
          <p:cNvPr id="5" name="Left Bracket 4"/>
          <p:cNvSpPr/>
          <p:nvPr/>
        </p:nvSpPr>
        <p:spPr>
          <a:xfrm>
            <a:off x="4420800" y="1228600"/>
            <a:ext cx="374400" cy="1183400"/>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ket 5"/>
          <p:cNvSpPr/>
          <p:nvPr/>
        </p:nvSpPr>
        <p:spPr>
          <a:xfrm>
            <a:off x="4420800" y="2482599"/>
            <a:ext cx="374400" cy="1500313"/>
          </a:xfrm>
          <a:prstGeom prst="leftBracket">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426819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Search Engines</a:t>
            </a:r>
            <a:endParaRPr lang="en-US" dirty="0"/>
          </a:p>
        </p:txBody>
      </p:sp>
      <p:sp>
        <p:nvSpPr>
          <p:cNvPr id="3" name="Content Placeholder 2"/>
          <p:cNvSpPr>
            <a:spLocks noGrp="1"/>
          </p:cNvSpPr>
          <p:nvPr>
            <p:ph idx="1"/>
          </p:nvPr>
        </p:nvSpPr>
        <p:spPr/>
        <p:txBody>
          <a:bodyPr/>
          <a:lstStyle/>
          <a:p>
            <a:r>
              <a:rPr lang="en-US" dirty="0" smtClean="0"/>
              <a:t>Google</a:t>
            </a:r>
          </a:p>
          <a:p>
            <a:r>
              <a:rPr lang="en-US" dirty="0" smtClean="0"/>
              <a:t>Bing</a:t>
            </a:r>
          </a:p>
          <a:p>
            <a:r>
              <a:rPr lang="en-US" dirty="0" smtClean="0"/>
              <a:t>Yahoo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626" y="1431764"/>
            <a:ext cx="2957764" cy="2060236"/>
          </a:xfrm>
          <a:prstGeom prst="rect">
            <a:avLst/>
          </a:prstGeom>
          <a:solidFill>
            <a:srgbClr val="FFFFFF">
              <a:shade val="85000"/>
            </a:srgbClr>
          </a:solidFill>
          <a:ln w="12700" cap="sq">
            <a:solidFill>
              <a:schemeClr val="bg1">
                <a:lumMod val="65000"/>
              </a:schemeClr>
            </a:solidFill>
            <a:miter lim="800000"/>
          </a:ln>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835626" y="858068"/>
            <a:ext cx="2957763" cy="507831"/>
          </a:xfrm>
          <a:prstGeom prst="rect">
            <a:avLst/>
          </a:prstGeom>
          <a:noFill/>
        </p:spPr>
        <p:txBody>
          <a:bodyPr wrap="square" rtlCol="0">
            <a:spAutoFit/>
          </a:bodyPr>
          <a:lstStyle/>
          <a:p>
            <a:pPr algn="ctr"/>
            <a:r>
              <a:rPr lang="en-US" dirty="0" smtClean="0"/>
              <a:t>IANR Media Organic Traffic Source</a:t>
            </a:r>
          </a:p>
          <a:p>
            <a:pPr algn="ctr"/>
            <a:r>
              <a:rPr lang="en-US" dirty="0" smtClean="0"/>
              <a:t>June 2016</a:t>
            </a:r>
            <a:endParaRPr lang="en-US" dirty="0"/>
          </a:p>
        </p:txBody>
      </p:sp>
    </p:spTree>
    <p:extLst>
      <p:ext uri="{BB962C8B-B14F-4D97-AF65-F5344CB8AC3E}">
        <p14:creationId xmlns:p14="http://schemas.microsoft.com/office/powerpoint/2010/main" val="14669424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8170</TotalTime>
  <Words>2487</Words>
  <Application>Microsoft Macintosh PowerPoint</Application>
  <PresentationFormat>On-screen Show (16:9)</PresentationFormat>
  <Paragraphs>304</Paragraphs>
  <Slides>62</Slides>
  <Notes>33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IANR WEB MANAGER NETWORK</vt:lpstr>
      <vt:lpstr>Meeting Agenda</vt:lpstr>
      <vt:lpstr>IANR Web Manager Network Update</vt:lpstr>
      <vt:lpstr>Update</vt:lpstr>
      <vt:lpstr>Update</vt:lpstr>
      <vt:lpstr>What is SEO?</vt:lpstr>
      <vt:lpstr>Organic Traffic</vt:lpstr>
      <vt:lpstr>Organic search result links   Paid search result links</vt:lpstr>
      <vt:lpstr>Top Search Engines</vt:lpstr>
      <vt:lpstr>Good and Bad SEO</vt:lpstr>
      <vt:lpstr>Things You Should Know About SEO </vt:lpstr>
      <vt:lpstr>Avoid tactics that can harm your site’s SEO</vt:lpstr>
      <vt:lpstr>Keyword Stuffing</vt:lpstr>
      <vt:lpstr>Cloaking </vt:lpstr>
      <vt:lpstr>Hiding Text</vt:lpstr>
      <vt:lpstr>Scraped Content </vt:lpstr>
      <vt:lpstr>Doorway Pages </vt:lpstr>
      <vt:lpstr>Doorway Pages </vt:lpstr>
      <vt:lpstr>Deceptive Redirects </vt:lpstr>
      <vt:lpstr>Practicing Good SEO Involves</vt:lpstr>
      <vt:lpstr>Two Types of SEO</vt:lpstr>
      <vt:lpstr>SEO Benefits Beyond Search</vt:lpstr>
      <vt:lpstr>Site Structure</vt:lpstr>
      <vt:lpstr>PowerPoint Presentation</vt:lpstr>
      <vt:lpstr>Site Structure</vt:lpstr>
      <vt:lpstr>PowerPoint Presentation</vt:lpstr>
      <vt:lpstr>Site Structure</vt:lpstr>
      <vt:lpstr>Pages Indexed by Search</vt:lpstr>
      <vt:lpstr>PowerPoint Presentation</vt:lpstr>
      <vt:lpstr>Why Pages Don’t Get Indexed?</vt:lpstr>
      <vt:lpstr>canonicalization </vt:lpstr>
      <vt:lpstr>Google Analytics splitting front page data</vt:lpstr>
      <vt:lpstr>UNLcms</vt:lpstr>
      <vt:lpstr>Canonicalization </vt:lpstr>
      <vt:lpstr>PowerPoint Presentation</vt:lpstr>
      <vt:lpstr>Why Pages Don’t Get Indexed (Cont.)? </vt:lpstr>
      <vt:lpstr>HTML </vt:lpstr>
      <vt:lpstr>PowerPoint Presentation</vt:lpstr>
      <vt:lpstr>PowerPoint Presentation</vt:lpstr>
      <vt:lpstr>Front Page Title Tag and Meta Tag Description</vt:lpstr>
      <vt:lpstr>Page Title</vt:lpstr>
      <vt:lpstr>PowerPoint Presentation</vt:lpstr>
      <vt:lpstr>Image Alt Text</vt:lpstr>
      <vt:lpstr>PowerPoint Presentation</vt:lpstr>
      <vt:lpstr>Links</vt:lpstr>
      <vt:lpstr>Headings</vt:lpstr>
      <vt:lpstr>Headings</vt:lpstr>
      <vt:lpstr>Links (Cont.)</vt:lpstr>
      <vt:lpstr>Links (Cont.)</vt:lpstr>
      <vt:lpstr>Add 301 Redirects to Keep Ranking Power</vt:lpstr>
      <vt:lpstr>Links (Cont.)</vt:lpstr>
      <vt:lpstr>Inbound Links</vt:lpstr>
      <vt:lpstr>PowerPoint Presentation</vt:lpstr>
      <vt:lpstr>Content</vt:lpstr>
      <vt:lpstr>Keywords</vt:lpstr>
      <vt:lpstr>Keyword Research</vt:lpstr>
      <vt:lpstr>Images</vt:lpstr>
      <vt:lpstr>Authority</vt:lpstr>
      <vt:lpstr>Social</vt:lpstr>
      <vt:lpstr>How Does Social Help?</vt:lpstr>
      <vt:lpstr>Resources</vt:lpstr>
      <vt:lpstr>IANR WEB MANAGER NETWORK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Holz</dc:creator>
  <cp:lastModifiedBy>Anne Holz</cp:lastModifiedBy>
  <cp:revision>227</cp:revision>
  <dcterms:created xsi:type="dcterms:W3CDTF">2016-07-13T20:04:50Z</dcterms:created>
  <dcterms:modified xsi:type="dcterms:W3CDTF">2016-07-21T03:25:52Z</dcterms:modified>
</cp:coreProperties>
</file>