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57" r:id="rId4"/>
    <p:sldId id="308" r:id="rId5"/>
    <p:sldId id="267" r:id="rId6"/>
    <p:sldId id="309" r:id="rId7"/>
    <p:sldId id="326" r:id="rId8"/>
    <p:sldId id="327" r:id="rId9"/>
    <p:sldId id="328" r:id="rId10"/>
    <p:sldId id="329" r:id="rId11"/>
    <p:sldId id="315" r:id="rId12"/>
    <p:sldId id="307" r:id="rId13"/>
    <p:sldId id="310" r:id="rId14"/>
    <p:sldId id="311" r:id="rId15"/>
    <p:sldId id="313" r:id="rId16"/>
    <p:sldId id="312" r:id="rId17"/>
    <p:sldId id="314" r:id="rId18"/>
    <p:sldId id="331" r:id="rId19"/>
    <p:sldId id="332" r:id="rId20"/>
    <p:sldId id="334" r:id="rId21"/>
    <p:sldId id="335" r:id="rId22"/>
    <p:sldId id="336" r:id="rId23"/>
    <p:sldId id="333" r:id="rId24"/>
    <p:sldId id="338" r:id="rId25"/>
    <p:sldId id="337" r:id="rId26"/>
    <p:sldId id="339" r:id="rId27"/>
    <p:sldId id="341" r:id="rId28"/>
    <p:sldId id="340" r:id="rId29"/>
    <p:sldId id="303" r:id="rId30"/>
    <p:sldId id="263" r:id="rId3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5"/>
    <p:restoredTop sz="89684"/>
  </p:normalViewPr>
  <p:slideViewPr>
    <p:cSldViewPr snapToGrid="0" snapToObjects="1">
      <p:cViewPr varScale="1">
        <p:scale>
          <a:sx n="117" d="100"/>
          <a:sy n="117" d="100"/>
        </p:scale>
        <p:origin x="16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21431-1743-D04B-A1C7-7FEE36059F2C}" type="datetimeFigureOut">
              <a:rPr lang="en-US" smtClean="0"/>
              <a:t>1/25/17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69380-F16F-7341-AB29-05A1F39F8F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9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380-F16F-7341-AB29-05A1F39F8FC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6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34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4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04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380-F16F-7341-AB29-05A1F39F8FC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4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380-F16F-7341-AB29-05A1F39F8FC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5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380-F16F-7341-AB29-05A1F39F8F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37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380-F16F-7341-AB29-05A1F39F8F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63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380-F16F-7341-AB29-05A1F39F8FC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8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3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defRPr sz="21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500">
                <a:latin typeface="Arial" charset="0"/>
                <a:ea typeface="Arial" charset="0"/>
                <a:cs typeface="Arial" charset="0"/>
              </a:defRPr>
            </a:lvl4pPr>
            <a:lvl5pPr>
              <a:defRPr sz="1500">
                <a:latin typeface="Arial" charset="0"/>
                <a:ea typeface="Arial" charset="0"/>
                <a:cs typeface="Arial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4DD03E3-248E-2F44-B29F-E1330EF14F39}" type="datetimeFigureOut">
              <a:rPr lang="en-US" smtClean="0"/>
              <a:pPr/>
              <a:t>1/25/17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48" y="34529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C0FED0A-AACE-1E41-894B-DC78C6DCAA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4DD03E3-248E-2F44-B29F-E1330EF14F39}" type="datetimeFigureOut">
              <a:rPr lang="en-US" smtClean="0"/>
              <a:pPr/>
              <a:t>1/25/17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48" y="34529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C0FED0A-AACE-1E41-894B-DC78C6DCAA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2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4DD03E3-248E-2F44-B29F-E1330EF14F39}" type="datetimeFigureOut">
              <a:rPr lang="en-US" smtClean="0"/>
              <a:pPr/>
              <a:t>1/25/17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48" y="34529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C0FED0A-AACE-1E41-894B-DC78C6DCAA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4DD03E3-248E-2F44-B29F-E1330EF14F39}" type="datetimeFigureOut">
              <a:rPr lang="en-US" smtClean="0"/>
              <a:pPr/>
              <a:t>1/25/17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48" y="34529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C0FED0A-AACE-1E41-894B-DC78C6DCAA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6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ntro Slide">
    <p:bg>
      <p:bgPr>
        <a:solidFill>
          <a:srgbClr val="F5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200025" y="1555568"/>
            <a:ext cx="3833813" cy="2128652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>
              <a:defRPr sz="3600" b="1" i="1">
                <a:solidFill>
                  <a:srgbClr val="D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3338" b="1" i="1" dirty="0" smtClean="0">
                <a:solidFill>
                  <a:srgbClr val="D00000"/>
                </a:solidFill>
              </a:rPr>
              <a:t>Click to edit Master title style</a:t>
            </a:r>
            <a:endParaRPr sz="3338" b="1" i="1" dirty="0">
              <a:solidFill>
                <a:srgbClr val="D00000"/>
              </a:solidFill>
            </a:endParaRPr>
          </a:p>
        </p:txBody>
      </p:sp>
      <p:pic>
        <p:nvPicPr>
          <p:cNvPr id="3" name="R-N_HEX.pd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081" y="4501139"/>
            <a:ext cx="519433" cy="42564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96870" y="2538850"/>
            <a:ext cx="4397138" cy="1831159"/>
          </a:xfrm>
        </p:spPr>
        <p:txBody>
          <a:bodyPr vert="horz"/>
          <a:lstStyle>
            <a:lvl1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157913" y="4776782"/>
            <a:ext cx="2095381" cy="211917"/>
          </a:xfrm>
        </p:spPr>
        <p:txBody>
          <a:bodyPr vert="horz"/>
          <a:lstStyle>
            <a:lvl1pPr algn="r">
              <a:defRPr sz="6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r">
              <a:defRPr sz="1125" baseline="0">
                <a:solidFill>
                  <a:schemeClr val="tx1"/>
                </a:solidFill>
                <a:latin typeface="URW Grotesk T Light Condensed"/>
              </a:defRPr>
            </a:lvl2pPr>
            <a:lvl3pPr algn="r">
              <a:defRPr sz="1125" baseline="0">
                <a:solidFill>
                  <a:schemeClr val="tx1"/>
                </a:solidFill>
                <a:latin typeface="URW Grotesk T Light Condensed"/>
              </a:defRPr>
            </a:lvl3pPr>
            <a:lvl4pPr algn="r">
              <a:defRPr sz="1125" baseline="0">
                <a:solidFill>
                  <a:schemeClr val="tx1"/>
                </a:solidFill>
                <a:latin typeface="URW Grotesk T Light Condensed"/>
              </a:defRPr>
            </a:lvl4pPr>
            <a:lvl5pPr algn="r">
              <a:defRPr sz="1125" baseline="0">
                <a:solidFill>
                  <a:schemeClr val="tx1"/>
                </a:solidFill>
                <a:latin typeface="URW Grotesk T Light Condensed"/>
              </a:defRPr>
            </a:lvl5pPr>
          </a:lstStyle>
          <a:p>
            <a:pPr lvl="0"/>
            <a:r>
              <a:rPr lang="en-US" dirty="0" smtClean="0"/>
              <a:t>Website strategies &amp; Best Practices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9753" y="160517"/>
            <a:ext cx="3279458" cy="261870"/>
          </a:xfrm>
        </p:spPr>
        <p:txBody>
          <a:bodyPr/>
          <a:lstStyle>
            <a:lvl1pPr algn="l">
              <a:defRPr sz="1125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30707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ntro Slide">
    <p:bg>
      <p:bgPr>
        <a:solidFill>
          <a:srgbClr val="F5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200025" y="1555568"/>
            <a:ext cx="3833813" cy="2128652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>
              <a:lnSpc>
                <a:spcPts val="3563"/>
              </a:lnSpc>
              <a:defRPr sz="3600" b="1" i="1">
                <a:solidFill>
                  <a:srgbClr val="D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3338" b="1" i="1" dirty="0" smtClean="0">
                <a:solidFill>
                  <a:srgbClr val="D00000"/>
                </a:solidFill>
              </a:rPr>
              <a:t>Click to edit Master title style</a:t>
            </a:r>
            <a:endParaRPr sz="3338" b="1" i="1" dirty="0">
              <a:solidFill>
                <a:srgbClr val="D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96870" y="2538850"/>
            <a:ext cx="4397138" cy="1831159"/>
          </a:xfrm>
        </p:spPr>
        <p:txBody>
          <a:bodyPr vert="horz"/>
          <a:lstStyle>
            <a:lvl1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81900"/>
            <a:ext cx="9144000" cy="153888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3095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50" b="1" i="0" u="none" strike="noStrike" cap="all" spc="75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7" name="Wave 6"/>
          <p:cNvSpPr/>
          <p:nvPr userDrawn="1"/>
        </p:nvSpPr>
        <p:spPr>
          <a:xfrm>
            <a:off x="0" y="458322"/>
            <a:ext cx="9144000" cy="305693"/>
          </a:xfrm>
          <a:prstGeom prst="wav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3095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50" b="1" i="0" u="none" strike="noStrike" cap="all" spc="75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9753" y="160517"/>
            <a:ext cx="3279458" cy="261870"/>
          </a:xfrm>
        </p:spPr>
        <p:txBody>
          <a:bodyPr/>
          <a:lstStyle>
            <a:lvl1pPr algn="l">
              <a:defRPr sz="1125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905" y="4598377"/>
            <a:ext cx="488103" cy="4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009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5400000">
            <a:off x="4171840" y="313242"/>
            <a:ext cx="782318" cy="153888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3095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50" b="1" i="0" u="none" strike="noStrike" cap="all" spc="75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12" name="Manual Input 11"/>
          <p:cNvSpPr/>
          <p:nvPr userDrawn="1"/>
        </p:nvSpPr>
        <p:spPr>
          <a:xfrm rot="5400000" flipH="1">
            <a:off x="3789561" y="539802"/>
            <a:ext cx="666450" cy="191095"/>
          </a:xfrm>
          <a:prstGeom prst="flowChartManualInpu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3095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50" b="1" i="0" u="none" strike="noStrike" cap="all" spc="75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11535" y="389930"/>
            <a:ext cx="6801835" cy="520303"/>
          </a:xfrm>
        </p:spPr>
        <p:txBody>
          <a:bodyPr/>
          <a:lstStyle>
            <a:lvl1pPr algn="l">
              <a:defRPr sz="2250" b="1" i="1" cap="none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596149" y="50006"/>
            <a:ext cx="2456173" cy="454819"/>
          </a:xfrm>
        </p:spPr>
        <p:txBody>
          <a:bodyPr/>
          <a:lstStyle>
            <a:lvl1pPr algn="r">
              <a:defRPr sz="1125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905" y="4598377"/>
            <a:ext cx="488103" cy="4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7472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ntro Slide">
    <p:bg>
      <p:bgPr>
        <a:solidFill>
          <a:srgbClr val="F5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5400000">
            <a:off x="4171840" y="313242"/>
            <a:ext cx="782318" cy="153888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3095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50" b="1" i="0" u="none" strike="noStrike" cap="all" spc="75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12" name="Manual Input 11"/>
          <p:cNvSpPr/>
          <p:nvPr userDrawn="1"/>
        </p:nvSpPr>
        <p:spPr>
          <a:xfrm rot="5400000" flipH="1">
            <a:off x="3789561" y="539802"/>
            <a:ext cx="666450" cy="191095"/>
          </a:xfrm>
          <a:prstGeom prst="flowChartManualInpu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3095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50" b="1" i="0" u="none" strike="noStrike" cap="all" spc="75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200025" y="1412174"/>
            <a:ext cx="3833813" cy="2128652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>
              <a:defRPr sz="3600" b="1" i="1">
                <a:solidFill>
                  <a:srgbClr val="D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3338" b="1" i="1" dirty="0" smtClean="0">
                <a:solidFill>
                  <a:srgbClr val="D00000"/>
                </a:solidFill>
              </a:rPr>
              <a:t>Click to edit Master title style</a:t>
            </a:r>
            <a:endParaRPr sz="3338" b="1" i="1" dirty="0">
              <a:solidFill>
                <a:srgbClr val="D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96870" y="2395456"/>
            <a:ext cx="4397138" cy="1831159"/>
          </a:xfrm>
        </p:spPr>
        <p:txBody>
          <a:bodyPr vert="horz"/>
          <a:lstStyle>
            <a:lvl1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11535" y="389930"/>
            <a:ext cx="6801835" cy="520303"/>
          </a:xfrm>
        </p:spPr>
        <p:txBody>
          <a:bodyPr/>
          <a:lstStyle>
            <a:lvl1pPr algn="l">
              <a:defRPr sz="2250" b="1" i="1" cap="none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596149" y="50006"/>
            <a:ext cx="2456173" cy="454819"/>
          </a:xfrm>
        </p:spPr>
        <p:txBody>
          <a:bodyPr/>
          <a:lstStyle>
            <a:lvl1pPr algn="r">
              <a:defRPr sz="1125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905" y="4598377"/>
            <a:ext cx="488103" cy="4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9466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 Slide">
    <p:bg>
      <p:bgPr>
        <a:solidFill>
          <a:srgbClr val="F5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200025" y="1586740"/>
            <a:ext cx="3833813" cy="2128652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>
              <a:lnSpc>
                <a:spcPts val="3563"/>
              </a:lnSpc>
              <a:defRPr sz="3600" b="1" i="1">
                <a:solidFill>
                  <a:srgbClr val="D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3338" b="1" i="1" dirty="0" smtClean="0">
                <a:solidFill>
                  <a:srgbClr val="D00000"/>
                </a:solidFill>
              </a:rPr>
              <a:t>Click to edit Master title style</a:t>
            </a:r>
            <a:endParaRPr sz="3338" b="1" i="1" dirty="0">
              <a:solidFill>
                <a:srgbClr val="D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96870" y="2570023"/>
            <a:ext cx="4397138" cy="1831159"/>
          </a:xfrm>
        </p:spPr>
        <p:txBody>
          <a:bodyPr vert="horz"/>
          <a:lstStyle>
            <a:lvl1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spcAft>
                <a:spcPts val="225"/>
              </a:spcAft>
              <a:defRPr sz="165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81900"/>
            <a:ext cx="9144000" cy="153888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3095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50" b="1" i="0" u="none" strike="noStrike" cap="all" spc="75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7" name="Wave 6"/>
          <p:cNvSpPr/>
          <p:nvPr userDrawn="1"/>
        </p:nvSpPr>
        <p:spPr>
          <a:xfrm>
            <a:off x="0" y="458322"/>
            <a:ext cx="9144000" cy="305693"/>
          </a:xfrm>
          <a:prstGeom prst="wav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l" defTabSz="3095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50" b="1" i="0" u="none" strike="noStrike" cap="all" spc="75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3518" y="161957"/>
            <a:ext cx="3036094" cy="324445"/>
          </a:xfrm>
        </p:spPr>
        <p:txBody>
          <a:bodyPr/>
          <a:lstStyle>
            <a:lvl1pPr algn="l">
              <a:defRPr sz="1125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905" y="4598377"/>
            <a:ext cx="488103" cy="4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87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85" y="431515"/>
            <a:ext cx="8674873" cy="993536"/>
          </a:xfrm>
        </p:spPr>
        <p:txBody>
          <a:bodyPr anchor="b">
            <a:normAutofit/>
          </a:bodyPr>
          <a:lstStyle>
            <a:lvl1pPr algn="l">
              <a:defRPr sz="36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3522" y="1508683"/>
            <a:ext cx="4529504" cy="275430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7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4DD03E3-248E-2F44-B29F-E1330EF14F39}" type="datetimeFigureOut">
              <a:rPr lang="en-US" smtClean="0"/>
              <a:pPr/>
              <a:t>1/25/17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48" y="34529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C0FED0A-AACE-1E41-894B-DC78C6DCAA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4DD03E3-248E-2F44-B29F-E1330EF14F39}" type="datetimeFigureOut">
              <a:rPr lang="en-US" smtClean="0"/>
              <a:pPr/>
              <a:t>1/25/17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48" y="34529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C0FED0A-AACE-1E41-894B-DC78C6DCAA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2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73" y="1956387"/>
            <a:ext cx="3888642" cy="2302812"/>
          </a:xfrm>
        </p:spPr>
        <p:txBody>
          <a:bodyPr anchor="t"/>
          <a:lstStyle>
            <a:lvl1pPr algn="r">
              <a:defRPr b="1" i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512" y="1956387"/>
            <a:ext cx="4529504" cy="2302812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4DD03E3-248E-2F44-B29F-E1330EF14F39}" type="datetimeFigureOut">
              <a:rPr lang="en-US" smtClean="0"/>
              <a:pPr/>
              <a:t>1/25/17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48" y="34529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C0FED0A-AACE-1E41-894B-DC78C6DCAA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4DD03E3-248E-2F44-B29F-E1330EF14F39}" type="datetimeFigureOut">
              <a:rPr lang="en-US" smtClean="0"/>
              <a:pPr/>
              <a:t>1/25/17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48" y="34529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C0FED0A-AACE-1E41-894B-DC78C6DCAA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0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4DD03E3-248E-2F44-B29F-E1330EF14F39}" type="datetimeFigureOut">
              <a:rPr lang="en-US" smtClean="0"/>
              <a:pPr/>
              <a:t>1/25/17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48" y="34529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C0FED0A-AACE-1E41-894B-DC78C6DCAA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7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4DD03E3-248E-2F44-B29F-E1330EF14F39}" type="datetimeFigureOut">
              <a:rPr lang="en-US" smtClean="0"/>
              <a:pPr/>
              <a:t>1/25/17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48" y="34529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C0FED0A-AACE-1E41-894B-DC78C6DCAA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0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335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7675"/>
            <a:ext cx="9144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0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63" r:id="rId4"/>
    <p:sldLayoutId id="2147483674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6" r:id="rId15"/>
    <p:sldLayoutId id="2147483678" r:id="rId16"/>
    <p:sldLayoutId id="2147483679" r:id="rId17"/>
    <p:sldLayoutId id="2147483680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tools.google.com/dlpage/gaoptout" TargetMode="Externa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dn.unl.edu/documentation/unl-mediahub/embed-code" TargetMode="External"/><Relationship Id="rId4" Type="http://schemas.openxmlformats.org/officeDocument/2006/relationships/hyperlink" Target="http://wdn.unl.edu/documentation/icons" TargetMode="External"/><Relationship Id="rId5" Type="http://schemas.openxmlformats.org/officeDocument/2006/relationships/hyperlink" Target="https://support.google.com/analytics/answer/1033861?hl=en" TargetMode="External"/><Relationship Id="rId6" Type="http://schemas.openxmlformats.org/officeDocument/2006/relationships/hyperlink" Target="http://www.analyticsmarket.com/freetools/ipregex" TargetMode="External"/><Relationship Id="rId7" Type="http://schemas.openxmlformats.org/officeDocument/2006/relationships/hyperlink" Target="https://support.google.com/analytics/answer/1034324?hl=en" TargetMode="External"/><Relationship Id="rId8" Type="http://schemas.openxmlformats.org/officeDocument/2006/relationships/hyperlink" Target="https://tools.google.com/dlpage/gaoptout" TargetMode="External"/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snook.ca/technical/colour_contrast/colour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anr-analytics@unl.edu" TargetMode="Externa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IANR WEB MANAGER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Meeting </a:t>
            </a:r>
            <a:r>
              <a:rPr lang="en-US" dirty="0"/>
              <a:t>Thursday Jan. 26, </a:t>
            </a:r>
            <a:r>
              <a:rPr lang="en-US" dirty="0" smtClean="0"/>
              <a:t>2017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9:00am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10:00am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22" y="311772"/>
            <a:ext cx="8674873" cy="993536"/>
          </a:xfrm>
        </p:spPr>
        <p:txBody>
          <a:bodyPr>
            <a:normAutofit/>
          </a:bodyPr>
          <a:lstStyle/>
          <a:p>
            <a:r>
              <a:rPr lang="en-US" i="1" dirty="0"/>
              <a:t>2016 review </a:t>
            </a:r>
            <a:r>
              <a:rPr lang="mr-IN" i="1" dirty="0" smtClean="0"/>
              <a:t>–</a:t>
            </a:r>
            <a:r>
              <a:rPr lang="en-US" i="1" dirty="0" smtClean="0"/>
              <a:t> Site Enhancements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522" y="1508683"/>
            <a:ext cx="7909732" cy="2791468"/>
          </a:xfrm>
        </p:spPr>
        <p:txBody>
          <a:bodyPr/>
          <a:lstStyle/>
          <a:p>
            <a:r>
              <a:rPr lang="en-US" dirty="0" smtClean="0"/>
              <a:t>ALEC redesign </a:t>
            </a:r>
            <a:r>
              <a:rPr lang="en-US" dirty="0" smtClean="0"/>
              <a:t>alec.unl.edu</a:t>
            </a:r>
            <a:endParaRPr lang="en-US" dirty="0" smtClean="0"/>
          </a:p>
          <a:p>
            <a:r>
              <a:rPr lang="en-US" dirty="0" smtClean="0"/>
              <a:t>SNR and ARD card sorting</a:t>
            </a:r>
          </a:p>
          <a:p>
            <a:r>
              <a:rPr lang="en-US" dirty="0" smtClean="0"/>
              <a:t>IANR twitter grid </a:t>
            </a:r>
            <a:r>
              <a:rPr lang="en-US" dirty="0" smtClean="0"/>
              <a:t>ianr.unl.edu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Update: </a:t>
            </a:r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Review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52326"/>
            <a:ext cx="7886700" cy="1220264"/>
          </a:xfrm>
        </p:spPr>
        <p:txBody>
          <a:bodyPr/>
          <a:lstStyle/>
          <a:p>
            <a:pPr algn="ctr"/>
            <a:r>
              <a:rPr lang="en-US" dirty="0" smtClean="0"/>
              <a:t>Google Analytics Reports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272590"/>
            <a:ext cx="7886700" cy="1125140"/>
          </a:xfrm>
        </p:spPr>
        <p:txBody>
          <a:bodyPr/>
          <a:lstStyle/>
          <a:p>
            <a:pPr algn="ctr"/>
            <a:r>
              <a:rPr lang="en-US" dirty="0" smtClean="0"/>
              <a:t>Measure, analyze and improve your site.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22" y="927186"/>
            <a:ext cx="1452880" cy="1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73" y="1956387"/>
            <a:ext cx="3417432" cy="2302812"/>
          </a:xfrm>
        </p:spPr>
        <p:txBody>
          <a:bodyPr/>
          <a:lstStyle/>
          <a:p>
            <a:r>
              <a:rPr lang="en-US" dirty="0" smtClean="0"/>
              <a:t>Google Analytics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591" y="1552880"/>
            <a:ext cx="4661210" cy="3109825"/>
          </a:xfrm>
        </p:spPr>
        <p:txBody>
          <a:bodyPr/>
          <a:lstStyle/>
          <a:p>
            <a:r>
              <a:rPr lang="en-US" dirty="0" smtClean="0"/>
              <a:t>Who can run a report?</a:t>
            </a:r>
          </a:p>
          <a:p>
            <a:r>
              <a:rPr lang="en-US" dirty="0" smtClean="0"/>
              <a:t>What does the data mean?</a:t>
            </a:r>
          </a:p>
          <a:p>
            <a:r>
              <a:rPr lang="en-US" dirty="0" smtClean="0"/>
              <a:t>How do I know which data is spam?</a:t>
            </a:r>
          </a:p>
          <a:p>
            <a:r>
              <a:rPr lang="sk-SK" dirty="0" smtClean="0"/>
              <a:t>How do I exclude my own hits?</a:t>
            </a:r>
          </a:p>
          <a:p>
            <a:r>
              <a:rPr lang="sk-SK" dirty="0" smtClean="0"/>
              <a:t>How do I run a report </a:t>
            </a:r>
            <a:r>
              <a:rPr lang="sk-SK" dirty="0" smtClean="0"/>
              <a:t>for</a:t>
            </a:r>
            <a:r>
              <a:rPr lang="sk-SK" dirty="0" smtClean="0"/>
              <a:t> </a:t>
            </a:r>
            <a:r>
              <a:rPr lang="sk-SK" dirty="0" smtClean="0"/>
              <a:t>specific</a:t>
            </a:r>
            <a:r>
              <a:rPr lang="sk-SK" dirty="0" smtClean="0"/>
              <a:t> </a:t>
            </a:r>
            <a:r>
              <a:rPr lang="sk-SK" dirty="0" smtClean="0"/>
              <a:t>pages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27" y="1648378"/>
            <a:ext cx="3334326" cy="2302812"/>
          </a:xfrm>
        </p:spPr>
        <p:txBody>
          <a:bodyPr>
            <a:normAutofit fontScale="90000"/>
          </a:bodyPr>
          <a:lstStyle/>
          <a:p>
            <a:r>
              <a:rPr lang="en-US" dirty="0"/>
              <a:t>Who can </a:t>
            </a:r>
            <a:r>
              <a:rPr lang="en-US" dirty="0" smtClean="0"/>
              <a:t>run a Google Analytics </a:t>
            </a:r>
            <a:r>
              <a:rPr lang="en-US" dirty="0"/>
              <a:t>report?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512" y="1216123"/>
            <a:ext cx="4529504" cy="23028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need a Google Account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need “Read &amp; Analyze” permissions for the 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you don’t have permissions they need to be assigned by someone with Account level access (</a:t>
            </a:r>
            <a:r>
              <a:rPr lang="en-US" dirty="0" smtClean="0"/>
              <a:t>ianr-analytics@unl.edu</a:t>
            </a:r>
            <a:r>
              <a:rPr lang="en-US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73" y="1956387"/>
            <a:ext cx="3238073" cy="2302812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does </a:t>
            </a:r>
            <a:r>
              <a:rPr lang="en-US" dirty="0"/>
              <a:t>the </a:t>
            </a:r>
            <a:r>
              <a:rPr lang="en-US" dirty="0" smtClean="0"/>
              <a:t>data </a:t>
            </a:r>
            <a:r>
              <a:rPr lang="en-US" dirty="0"/>
              <a:t>mean?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102" y="1045613"/>
            <a:ext cx="5131664" cy="23028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Google Analytics displays data in terms of Dimensions and Metrics</a:t>
            </a:r>
          </a:p>
          <a:p>
            <a:r>
              <a:rPr lang="en-US" b="1" dirty="0" smtClean="0"/>
              <a:t>Dimensions</a:t>
            </a:r>
            <a:r>
              <a:rPr lang="en-US" dirty="0" smtClean="0"/>
              <a:t> are what you want to view data for like a page, </a:t>
            </a:r>
            <a:r>
              <a:rPr lang="en-US" dirty="0" smtClean="0"/>
              <a:t>referring </a:t>
            </a:r>
            <a:r>
              <a:rPr lang="en-US" dirty="0" smtClean="0"/>
              <a:t>sites, countries, cities, devices, etc.</a:t>
            </a:r>
          </a:p>
          <a:p>
            <a:r>
              <a:rPr lang="en-US" b="1" dirty="0" smtClean="0"/>
              <a:t>Metrics</a:t>
            </a:r>
            <a:r>
              <a:rPr lang="en-US" dirty="0" smtClean="0"/>
              <a:t> are the </a:t>
            </a:r>
            <a:r>
              <a:rPr lang="en-US" dirty="0" smtClean="0"/>
              <a:t>quantitative </a:t>
            </a:r>
            <a:r>
              <a:rPr lang="en-US" dirty="0" smtClean="0"/>
              <a:t>values such as the number of sessions, the bounce rate, the number of </a:t>
            </a:r>
            <a:r>
              <a:rPr lang="en-US" dirty="0" smtClean="0"/>
              <a:t>pageviews</a:t>
            </a:r>
            <a:r>
              <a:rPr lang="en-US" dirty="0" smtClean="0"/>
              <a:t>, 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023" y="745284"/>
            <a:ext cx="7748337" cy="81751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generating or asking for a report, determine which </a:t>
            </a:r>
            <a:r>
              <a:rPr lang="en-US" b="1" dirty="0" smtClean="0"/>
              <a:t>dimensions</a:t>
            </a:r>
            <a:r>
              <a:rPr lang="en-US" dirty="0" smtClean="0"/>
              <a:t> and </a:t>
            </a:r>
            <a:r>
              <a:rPr lang="en-US" b="1" dirty="0" smtClean="0"/>
              <a:t>metrics</a:t>
            </a:r>
            <a:r>
              <a:rPr lang="en-US" dirty="0" smtClean="0"/>
              <a:t> you want to view.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2" y="2342761"/>
            <a:ext cx="6833936" cy="126834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8022701" flipH="1">
            <a:off x="2420439" y="3278325"/>
            <a:ext cx="1575269" cy="394781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5" name="Right Arrow 4"/>
          <p:cNvSpPr/>
          <p:nvPr/>
        </p:nvSpPr>
        <p:spPr>
          <a:xfrm rot="9516021" flipH="1">
            <a:off x="2567011" y="3278326"/>
            <a:ext cx="3117692" cy="394781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9412" y="3905778"/>
            <a:ext cx="311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Two metrics</a:t>
            </a:r>
            <a:endParaRPr lang="en-US" sz="18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3217811" flipH="1">
            <a:off x="726954" y="2375916"/>
            <a:ext cx="782617" cy="394781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524" y="1886888"/>
            <a:ext cx="311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One dimension</a:t>
            </a:r>
            <a:endParaRPr lang="en-US" sz="18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7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1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396" y="974610"/>
            <a:ext cx="7353701" cy="28273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report can contain up to two dimensions (a primary and secondary)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7" y="2226049"/>
            <a:ext cx="6179418" cy="186839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8627696" flipH="1">
            <a:off x="1776108" y="2193037"/>
            <a:ext cx="782617" cy="394781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9689" y="1748917"/>
            <a:ext cx="311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 Dimension</a:t>
            </a:r>
            <a:endParaRPr lang="en-US" sz="18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rot="2970815" flipH="1">
            <a:off x="3282409" y="3266297"/>
            <a:ext cx="1974322" cy="394781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5511" y="4083797"/>
            <a:ext cx="311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Secondary Dimension</a:t>
            </a:r>
            <a:endParaRPr lang="en-US" sz="18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741" y="779165"/>
            <a:ext cx="6338418" cy="28156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Not every dimension can be combined with every metric</a:t>
            </a:r>
          </a:p>
          <a:p>
            <a:r>
              <a:rPr lang="en-US" dirty="0" smtClean="0"/>
              <a:t>A Pages report doesn’t have sessions (use unique </a:t>
            </a:r>
            <a:r>
              <a:rPr lang="en-US" dirty="0" smtClean="0"/>
              <a:t>pageviews</a:t>
            </a:r>
            <a:r>
              <a:rPr lang="en-US" dirty="0" smtClean="0"/>
              <a:t> instead) </a:t>
            </a:r>
          </a:p>
          <a:p>
            <a:r>
              <a:rPr lang="en-US" dirty="0" smtClean="0"/>
              <a:t>A Landing Page report doesn’t have </a:t>
            </a:r>
            <a:r>
              <a:rPr lang="en-US" dirty="0" smtClean="0"/>
              <a:t>pageviews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3919" y="3695381"/>
            <a:ext cx="6170905" cy="588623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68580" rIns="0" bIns="102870" numCol="1" spcCol="38100" rtlCol="0" anchor="ctr">
            <a:spAutoFit/>
          </a:bodyPr>
          <a:lstStyle/>
          <a:p>
            <a:pPr algn="ctr" rtl="0" hangingPunct="0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Dimensions and Metrics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hangingPunct="0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support.google.com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/analytics/answer/1033861?hl=en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URW Grotesk T Light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95" y="454321"/>
            <a:ext cx="5996958" cy="397359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8627696" flipH="1">
            <a:off x="5194428" y="1372641"/>
            <a:ext cx="782617" cy="394781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4795" y="748860"/>
            <a:ext cx="311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Begins with a user’s first hit, resets after 30min of no activity</a:t>
            </a:r>
            <a:endParaRPr lang="en-US" sz="18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0800000" flipH="1">
            <a:off x="3315132" y="946822"/>
            <a:ext cx="782617" cy="394781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397" y="423925"/>
            <a:ext cx="2375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Visited the site from the same browser and device, resets after two years</a:t>
            </a:r>
            <a:endParaRPr lang="en-US" sz="18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800000" flipH="1">
            <a:off x="2302012" y="2539747"/>
            <a:ext cx="782617" cy="394781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412" y="2142852"/>
            <a:ext cx="1985352" cy="152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Total number of pages viewed, including repeat views by the same user</a:t>
            </a:r>
            <a:endParaRPr lang="en-US" sz="18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9481" y="1826657"/>
            <a:ext cx="20338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Any interaction that sends data to GA-- 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pageviews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, downloading a file, clicking an external link, playing a video </a:t>
            </a:r>
            <a:endParaRPr lang="en-US" sz="18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9602874" flipH="1">
            <a:off x="5723588" y="3256892"/>
            <a:ext cx="1282235" cy="394781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/>
      <p:bldP spid="6" grpId="1" animBg="1"/>
      <p:bldP spid="7" grpId="0"/>
      <p:bldP spid="8" grpId="0" animBg="1"/>
      <p:bldP spid="9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know which data is spam?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150" y="1204356"/>
            <a:ext cx="4529504" cy="3136908"/>
          </a:xfrm>
        </p:spPr>
        <p:txBody>
          <a:bodyPr/>
          <a:lstStyle/>
          <a:p>
            <a:r>
              <a:rPr lang="en-US" dirty="0" smtClean="0"/>
              <a:t>Spam is not real traffic</a:t>
            </a:r>
          </a:p>
          <a:p>
            <a:r>
              <a:rPr lang="en-US" dirty="0" smtClean="0"/>
              <a:t>Most IANR sites have Bot Filtering turned on in Google </a:t>
            </a:r>
            <a:r>
              <a:rPr lang="en-US" dirty="0" smtClean="0"/>
              <a:t>Analytics </a:t>
            </a:r>
            <a:r>
              <a:rPr lang="en-US" dirty="0" smtClean="0"/>
              <a:t>to exclude known spam</a:t>
            </a:r>
          </a:p>
          <a:p>
            <a:r>
              <a:rPr lang="en-US" dirty="0" smtClean="0"/>
              <a:t>Bot Filtering won’t catch everything</a:t>
            </a:r>
          </a:p>
          <a:p>
            <a:r>
              <a:rPr lang="en-US" dirty="0" smtClean="0"/>
              <a:t>New spam pops up all the time inflating your analytics stats with false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IANR Web Manager Network Update – </a:t>
            </a:r>
            <a:r>
              <a:rPr lang="en-US" i="1" dirty="0"/>
              <a:t>Anne Holz</a:t>
            </a:r>
          </a:p>
          <a:p>
            <a:r>
              <a:rPr lang="en-US" dirty="0" smtClean="0"/>
              <a:t>Google Analytics Reports– </a:t>
            </a:r>
            <a:r>
              <a:rPr lang="en-US" i="1" dirty="0" smtClean="0"/>
              <a:t>Anne Holz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73" y="1956387"/>
            <a:ext cx="2815043" cy="2302812"/>
          </a:xfrm>
        </p:spPr>
        <p:txBody>
          <a:bodyPr/>
          <a:lstStyle/>
          <a:p>
            <a:r>
              <a:rPr lang="en-US" dirty="0" smtClean="0"/>
              <a:t>Hostname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408" y="980396"/>
            <a:ext cx="5751576" cy="2488361"/>
          </a:xfrm>
        </p:spPr>
        <p:txBody>
          <a:bodyPr/>
          <a:lstStyle/>
          <a:p>
            <a:r>
              <a:rPr lang="en-US" dirty="0" smtClean="0"/>
              <a:t>Hostname is the same as domain name</a:t>
            </a:r>
            <a:br>
              <a:rPr lang="en-US" dirty="0" smtClean="0"/>
            </a:br>
            <a:r>
              <a:rPr lang="en-US" dirty="0" smtClean="0"/>
              <a:t>(ex: </a:t>
            </a:r>
            <a:r>
              <a:rPr lang="en-US" dirty="0" smtClean="0"/>
              <a:t>ianr.unl.edu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Referral traffic that doesn’t come from a valid hostname is spam</a:t>
            </a:r>
          </a:p>
          <a:p>
            <a:r>
              <a:rPr lang="en-US" dirty="0" smtClean="0"/>
              <a:t>An “include hostname” filter or segment can help filter out spam</a:t>
            </a:r>
          </a:p>
          <a:p>
            <a:r>
              <a:rPr lang="en-US" dirty="0" smtClean="0"/>
              <a:t>A hostname filter/segment won’t catch all referral spam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</a:t>
            </a:r>
            <a:r>
              <a:rPr lang="en-US" dirty="0" smtClean="0"/>
              <a:t>Hostnames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511" y="1091682"/>
            <a:ext cx="4558131" cy="3390865"/>
          </a:xfrm>
        </p:spPr>
        <p:txBody>
          <a:bodyPr/>
          <a:lstStyle/>
          <a:p>
            <a:r>
              <a:rPr lang="en-US" dirty="0" smtClean="0"/>
              <a:t>Your domain</a:t>
            </a:r>
          </a:p>
          <a:p>
            <a:r>
              <a:rPr lang="en-US" dirty="0" smtClean="0"/>
              <a:t>Your subdomains</a:t>
            </a:r>
          </a:p>
          <a:p>
            <a:r>
              <a:rPr lang="en-US" dirty="0" smtClean="0"/>
              <a:t>Other sites’ domains where you </a:t>
            </a:r>
            <a:r>
              <a:rPr lang="en-US" dirty="0"/>
              <a:t>added the same Google analytics </a:t>
            </a:r>
            <a:r>
              <a:rPr lang="en-US" dirty="0" smtClean="0"/>
              <a:t>code</a:t>
            </a:r>
          </a:p>
          <a:p>
            <a:r>
              <a:rPr lang="en-US" dirty="0" smtClean="0"/>
              <a:t>translate.googleusercontent.com</a:t>
            </a:r>
            <a:endParaRPr lang="en-US" dirty="0"/>
          </a:p>
          <a:p>
            <a:r>
              <a:rPr lang="en-US" dirty="0" smtClean="0"/>
              <a:t>Sites like </a:t>
            </a:r>
            <a:r>
              <a:rPr lang="en-US" dirty="0" smtClean="0"/>
              <a:t>youtube</a:t>
            </a:r>
            <a:r>
              <a:rPr lang="en-US" dirty="0" smtClean="0"/>
              <a:t> or </a:t>
            </a:r>
            <a:r>
              <a:rPr lang="en-US" dirty="0" smtClean="0"/>
              <a:t>paypal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30" y="1014707"/>
            <a:ext cx="6112944" cy="345201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1521" y="448234"/>
            <a:ext cx="861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Audience&gt;Technology&gt;Network</a:t>
            </a:r>
          </a:p>
        </p:txBody>
      </p:sp>
      <p:sp>
        <p:nvSpPr>
          <p:cNvPr id="4" name="Right Arrow 3"/>
          <p:cNvSpPr/>
          <p:nvPr/>
        </p:nvSpPr>
        <p:spPr>
          <a:xfrm flipH="1">
            <a:off x="2882426" y="2871221"/>
            <a:ext cx="387172" cy="394781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5" name="Right Arrow 4"/>
          <p:cNvSpPr/>
          <p:nvPr/>
        </p:nvSpPr>
        <p:spPr>
          <a:xfrm rot="10800000" flipH="1">
            <a:off x="1381615" y="3894951"/>
            <a:ext cx="387172" cy="394781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82872" y="909899"/>
            <a:ext cx="1173452" cy="487017"/>
          </a:xfrm>
          <a:custGeom>
            <a:avLst/>
            <a:gdLst>
              <a:gd name="connsiteX0" fmla="*/ 795765 w 895258"/>
              <a:gd name="connsiteY0" fmla="*/ 168965 h 874643"/>
              <a:gd name="connsiteX1" fmla="*/ 775887 w 895258"/>
              <a:gd name="connsiteY1" fmla="*/ 119269 h 874643"/>
              <a:gd name="connsiteX2" fmla="*/ 746069 w 895258"/>
              <a:gd name="connsiteY2" fmla="*/ 69574 h 874643"/>
              <a:gd name="connsiteX3" fmla="*/ 686435 w 895258"/>
              <a:gd name="connsiteY3" fmla="*/ 39756 h 874643"/>
              <a:gd name="connsiteX4" fmla="*/ 666556 w 895258"/>
              <a:gd name="connsiteY4" fmla="*/ 19878 h 874643"/>
              <a:gd name="connsiteX5" fmla="*/ 606922 w 895258"/>
              <a:gd name="connsiteY5" fmla="*/ 0 h 874643"/>
              <a:gd name="connsiteX6" fmla="*/ 308748 w 895258"/>
              <a:gd name="connsiteY6" fmla="*/ 9939 h 874643"/>
              <a:gd name="connsiteX7" fmla="*/ 209356 w 895258"/>
              <a:gd name="connsiteY7" fmla="*/ 29817 h 874643"/>
              <a:gd name="connsiteX8" fmla="*/ 179539 w 895258"/>
              <a:gd name="connsiteY8" fmla="*/ 49695 h 874643"/>
              <a:gd name="connsiteX9" fmla="*/ 159661 w 895258"/>
              <a:gd name="connsiteY9" fmla="*/ 69574 h 874643"/>
              <a:gd name="connsiteX10" fmla="*/ 129843 w 895258"/>
              <a:gd name="connsiteY10" fmla="*/ 79513 h 874643"/>
              <a:gd name="connsiteX11" fmla="*/ 80148 w 895258"/>
              <a:gd name="connsiteY11" fmla="*/ 139147 h 874643"/>
              <a:gd name="connsiteX12" fmla="*/ 50330 w 895258"/>
              <a:gd name="connsiteY12" fmla="*/ 188843 h 874643"/>
              <a:gd name="connsiteX13" fmla="*/ 30452 w 895258"/>
              <a:gd name="connsiteY13" fmla="*/ 248478 h 874643"/>
              <a:gd name="connsiteX14" fmla="*/ 20513 w 895258"/>
              <a:gd name="connsiteY14" fmla="*/ 278295 h 874643"/>
              <a:gd name="connsiteX15" fmla="*/ 10574 w 895258"/>
              <a:gd name="connsiteY15" fmla="*/ 526774 h 874643"/>
              <a:gd name="connsiteX16" fmla="*/ 40391 w 895258"/>
              <a:gd name="connsiteY16" fmla="*/ 626165 h 874643"/>
              <a:gd name="connsiteX17" fmla="*/ 60269 w 895258"/>
              <a:gd name="connsiteY17" fmla="*/ 655982 h 874643"/>
              <a:gd name="connsiteX18" fmla="*/ 90087 w 895258"/>
              <a:gd name="connsiteY18" fmla="*/ 715617 h 874643"/>
              <a:gd name="connsiteX19" fmla="*/ 119904 w 895258"/>
              <a:gd name="connsiteY19" fmla="*/ 735495 h 874643"/>
              <a:gd name="connsiteX20" fmla="*/ 139783 w 895258"/>
              <a:gd name="connsiteY20" fmla="*/ 755374 h 874643"/>
              <a:gd name="connsiteX21" fmla="*/ 199417 w 895258"/>
              <a:gd name="connsiteY21" fmla="*/ 795130 h 874643"/>
              <a:gd name="connsiteX22" fmla="*/ 219296 w 895258"/>
              <a:gd name="connsiteY22" fmla="*/ 815008 h 874643"/>
              <a:gd name="connsiteX23" fmla="*/ 278930 w 895258"/>
              <a:gd name="connsiteY23" fmla="*/ 834887 h 874643"/>
              <a:gd name="connsiteX24" fmla="*/ 308748 w 895258"/>
              <a:gd name="connsiteY24" fmla="*/ 844826 h 874643"/>
              <a:gd name="connsiteX25" fmla="*/ 338565 w 895258"/>
              <a:gd name="connsiteY25" fmla="*/ 854765 h 874643"/>
              <a:gd name="connsiteX26" fmla="*/ 527409 w 895258"/>
              <a:gd name="connsiteY26" fmla="*/ 874643 h 874643"/>
              <a:gd name="connsiteX27" fmla="*/ 587043 w 895258"/>
              <a:gd name="connsiteY27" fmla="*/ 864704 h 874643"/>
              <a:gd name="connsiteX28" fmla="*/ 696374 w 895258"/>
              <a:gd name="connsiteY28" fmla="*/ 844826 h 874643"/>
              <a:gd name="connsiteX29" fmla="*/ 756009 w 895258"/>
              <a:gd name="connsiteY29" fmla="*/ 824947 h 874643"/>
              <a:gd name="connsiteX30" fmla="*/ 785826 w 895258"/>
              <a:gd name="connsiteY30" fmla="*/ 805069 h 874643"/>
              <a:gd name="connsiteX31" fmla="*/ 855400 w 895258"/>
              <a:gd name="connsiteY31" fmla="*/ 735495 h 874643"/>
              <a:gd name="connsiteX32" fmla="*/ 875278 w 895258"/>
              <a:gd name="connsiteY32" fmla="*/ 675861 h 874643"/>
              <a:gd name="connsiteX33" fmla="*/ 885217 w 895258"/>
              <a:gd name="connsiteY33" fmla="*/ 646043 h 874643"/>
              <a:gd name="connsiteX34" fmla="*/ 895156 w 895258"/>
              <a:gd name="connsiteY34" fmla="*/ 536713 h 874643"/>
              <a:gd name="connsiteX35" fmla="*/ 865339 w 895258"/>
              <a:gd name="connsiteY35" fmla="*/ 258417 h 874643"/>
              <a:gd name="connsiteX36" fmla="*/ 845461 w 895258"/>
              <a:gd name="connsiteY36" fmla="*/ 188843 h 874643"/>
              <a:gd name="connsiteX37" fmla="*/ 805704 w 895258"/>
              <a:gd name="connsiteY37" fmla="*/ 119269 h 87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5258" h="874643">
                <a:moveTo>
                  <a:pt x="795765" y="168965"/>
                </a:moveTo>
                <a:cubicBezTo>
                  <a:pt x="789139" y="152400"/>
                  <a:pt x="782151" y="135974"/>
                  <a:pt x="775887" y="119269"/>
                </a:cubicBezTo>
                <a:cubicBezTo>
                  <a:pt x="766808" y="95057"/>
                  <a:pt x="769937" y="83895"/>
                  <a:pt x="746069" y="69574"/>
                </a:cubicBezTo>
                <a:cubicBezTo>
                  <a:pt x="672584" y="25483"/>
                  <a:pt x="761837" y="100076"/>
                  <a:pt x="686435" y="39756"/>
                </a:cubicBezTo>
                <a:cubicBezTo>
                  <a:pt x="679118" y="33902"/>
                  <a:pt x="674938" y="24069"/>
                  <a:pt x="666556" y="19878"/>
                </a:cubicBezTo>
                <a:cubicBezTo>
                  <a:pt x="647815" y="10508"/>
                  <a:pt x="606922" y="0"/>
                  <a:pt x="606922" y="0"/>
                </a:cubicBezTo>
                <a:cubicBezTo>
                  <a:pt x="507531" y="3313"/>
                  <a:pt x="408041" y="4423"/>
                  <a:pt x="308748" y="9939"/>
                </a:cubicBezTo>
                <a:cubicBezTo>
                  <a:pt x="277416" y="11680"/>
                  <a:pt x="240346" y="22070"/>
                  <a:pt x="209356" y="29817"/>
                </a:cubicBezTo>
                <a:cubicBezTo>
                  <a:pt x="199417" y="36443"/>
                  <a:pt x="188867" y="42233"/>
                  <a:pt x="179539" y="49695"/>
                </a:cubicBezTo>
                <a:cubicBezTo>
                  <a:pt x="172222" y="55549"/>
                  <a:pt x="167696" y="64753"/>
                  <a:pt x="159661" y="69574"/>
                </a:cubicBezTo>
                <a:cubicBezTo>
                  <a:pt x="150677" y="74964"/>
                  <a:pt x="139782" y="76200"/>
                  <a:pt x="129843" y="79513"/>
                </a:cubicBezTo>
                <a:cubicBezTo>
                  <a:pt x="107862" y="101494"/>
                  <a:pt x="93985" y="111473"/>
                  <a:pt x="80148" y="139147"/>
                </a:cubicBezTo>
                <a:cubicBezTo>
                  <a:pt x="54344" y="190756"/>
                  <a:pt x="89157" y="150018"/>
                  <a:pt x="50330" y="188843"/>
                </a:cubicBezTo>
                <a:lnTo>
                  <a:pt x="30452" y="248478"/>
                </a:lnTo>
                <a:lnTo>
                  <a:pt x="20513" y="278295"/>
                </a:lnTo>
                <a:cubicBezTo>
                  <a:pt x="-2693" y="417535"/>
                  <a:pt x="-6500" y="381642"/>
                  <a:pt x="10574" y="526774"/>
                </a:cubicBezTo>
                <a:cubicBezTo>
                  <a:pt x="12558" y="543640"/>
                  <a:pt x="36191" y="619865"/>
                  <a:pt x="40391" y="626165"/>
                </a:cubicBezTo>
                <a:cubicBezTo>
                  <a:pt x="47017" y="636104"/>
                  <a:pt x="54927" y="645298"/>
                  <a:pt x="60269" y="655982"/>
                </a:cubicBezTo>
                <a:cubicBezTo>
                  <a:pt x="76436" y="688315"/>
                  <a:pt x="61605" y="687135"/>
                  <a:pt x="90087" y="715617"/>
                </a:cubicBezTo>
                <a:cubicBezTo>
                  <a:pt x="98534" y="724064"/>
                  <a:pt x="110576" y="728033"/>
                  <a:pt x="119904" y="735495"/>
                </a:cubicBezTo>
                <a:cubicBezTo>
                  <a:pt x="127222" y="741349"/>
                  <a:pt x="132286" y="749751"/>
                  <a:pt x="139783" y="755374"/>
                </a:cubicBezTo>
                <a:cubicBezTo>
                  <a:pt x="158895" y="769708"/>
                  <a:pt x="182524" y="778237"/>
                  <a:pt x="199417" y="795130"/>
                </a:cubicBezTo>
                <a:cubicBezTo>
                  <a:pt x="206043" y="801756"/>
                  <a:pt x="210915" y="810817"/>
                  <a:pt x="219296" y="815008"/>
                </a:cubicBezTo>
                <a:cubicBezTo>
                  <a:pt x="238037" y="824379"/>
                  <a:pt x="259052" y="828261"/>
                  <a:pt x="278930" y="834887"/>
                </a:cubicBezTo>
                <a:lnTo>
                  <a:pt x="308748" y="844826"/>
                </a:lnTo>
                <a:cubicBezTo>
                  <a:pt x="318687" y="848139"/>
                  <a:pt x="328169" y="853466"/>
                  <a:pt x="338565" y="854765"/>
                </a:cubicBezTo>
                <a:cubicBezTo>
                  <a:pt x="454389" y="869243"/>
                  <a:pt x="391477" y="862286"/>
                  <a:pt x="527409" y="874643"/>
                </a:cubicBezTo>
                <a:lnTo>
                  <a:pt x="587043" y="864704"/>
                </a:lnTo>
                <a:cubicBezTo>
                  <a:pt x="639722" y="856600"/>
                  <a:pt x="651626" y="858251"/>
                  <a:pt x="696374" y="844826"/>
                </a:cubicBezTo>
                <a:cubicBezTo>
                  <a:pt x="716444" y="838805"/>
                  <a:pt x="738574" y="836570"/>
                  <a:pt x="756009" y="824947"/>
                </a:cubicBezTo>
                <a:cubicBezTo>
                  <a:pt x="765948" y="818321"/>
                  <a:pt x="776947" y="813060"/>
                  <a:pt x="785826" y="805069"/>
                </a:cubicBezTo>
                <a:cubicBezTo>
                  <a:pt x="810204" y="783129"/>
                  <a:pt x="855400" y="735495"/>
                  <a:pt x="855400" y="735495"/>
                </a:cubicBezTo>
                <a:lnTo>
                  <a:pt x="875278" y="675861"/>
                </a:lnTo>
                <a:lnTo>
                  <a:pt x="885217" y="646043"/>
                </a:lnTo>
                <a:cubicBezTo>
                  <a:pt x="888530" y="609600"/>
                  <a:pt x="896232" y="573291"/>
                  <a:pt x="895156" y="536713"/>
                </a:cubicBezTo>
                <a:cubicBezTo>
                  <a:pt x="892006" y="429609"/>
                  <a:pt x="886260" y="352564"/>
                  <a:pt x="865339" y="258417"/>
                </a:cubicBezTo>
                <a:cubicBezTo>
                  <a:pt x="863433" y="249840"/>
                  <a:pt x="851609" y="199910"/>
                  <a:pt x="845461" y="188843"/>
                </a:cubicBezTo>
                <a:cubicBezTo>
                  <a:pt x="803866" y="113972"/>
                  <a:pt x="805704" y="154829"/>
                  <a:pt x="805704" y="119269"/>
                </a:cubicBez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0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818959"/>
            <a:ext cx="8174736" cy="347146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3160722" y="2821525"/>
            <a:ext cx="387172" cy="394781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4" name="Right Arrow 3"/>
          <p:cNvSpPr/>
          <p:nvPr/>
        </p:nvSpPr>
        <p:spPr>
          <a:xfrm flipH="1">
            <a:off x="3160722" y="3737701"/>
            <a:ext cx="387172" cy="394781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5" name="Right Arrow 4"/>
          <p:cNvSpPr/>
          <p:nvPr/>
        </p:nvSpPr>
        <p:spPr>
          <a:xfrm rot="10800000" flipH="1">
            <a:off x="2000360" y="3953379"/>
            <a:ext cx="387172" cy="394781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344" y="358061"/>
            <a:ext cx="793699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Acquisition&gt;All Traffic&gt;Referrals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2295305" y="871556"/>
            <a:ext cx="1173452" cy="487017"/>
          </a:xfrm>
          <a:custGeom>
            <a:avLst/>
            <a:gdLst>
              <a:gd name="connsiteX0" fmla="*/ 795765 w 895258"/>
              <a:gd name="connsiteY0" fmla="*/ 168965 h 874643"/>
              <a:gd name="connsiteX1" fmla="*/ 775887 w 895258"/>
              <a:gd name="connsiteY1" fmla="*/ 119269 h 874643"/>
              <a:gd name="connsiteX2" fmla="*/ 746069 w 895258"/>
              <a:gd name="connsiteY2" fmla="*/ 69574 h 874643"/>
              <a:gd name="connsiteX3" fmla="*/ 686435 w 895258"/>
              <a:gd name="connsiteY3" fmla="*/ 39756 h 874643"/>
              <a:gd name="connsiteX4" fmla="*/ 666556 w 895258"/>
              <a:gd name="connsiteY4" fmla="*/ 19878 h 874643"/>
              <a:gd name="connsiteX5" fmla="*/ 606922 w 895258"/>
              <a:gd name="connsiteY5" fmla="*/ 0 h 874643"/>
              <a:gd name="connsiteX6" fmla="*/ 308748 w 895258"/>
              <a:gd name="connsiteY6" fmla="*/ 9939 h 874643"/>
              <a:gd name="connsiteX7" fmla="*/ 209356 w 895258"/>
              <a:gd name="connsiteY7" fmla="*/ 29817 h 874643"/>
              <a:gd name="connsiteX8" fmla="*/ 179539 w 895258"/>
              <a:gd name="connsiteY8" fmla="*/ 49695 h 874643"/>
              <a:gd name="connsiteX9" fmla="*/ 159661 w 895258"/>
              <a:gd name="connsiteY9" fmla="*/ 69574 h 874643"/>
              <a:gd name="connsiteX10" fmla="*/ 129843 w 895258"/>
              <a:gd name="connsiteY10" fmla="*/ 79513 h 874643"/>
              <a:gd name="connsiteX11" fmla="*/ 80148 w 895258"/>
              <a:gd name="connsiteY11" fmla="*/ 139147 h 874643"/>
              <a:gd name="connsiteX12" fmla="*/ 50330 w 895258"/>
              <a:gd name="connsiteY12" fmla="*/ 188843 h 874643"/>
              <a:gd name="connsiteX13" fmla="*/ 30452 w 895258"/>
              <a:gd name="connsiteY13" fmla="*/ 248478 h 874643"/>
              <a:gd name="connsiteX14" fmla="*/ 20513 w 895258"/>
              <a:gd name="connsiteY14" fmla="*/ 278295 h 874643"/>
              <a:gd name="connsiteX15" fmla="*/ 10574 w 895258"/>
              <a:gd name="connsiteY15" fmla="*/ 526774 h 874643"/>
              <a:gd name="connsiteX16" fmla="*/ 40391 w 895258"/>
              <a:gd name="connsiteY16" fmla="*/ 626165 h 874643"/>
              <a:gd name="connsiteX17" fmla="*/ 60269 w 895258"/>
              <a:gd name="connsiteY17" fmla="*/ 655982 h 874643"/>
              <a:gd name="connsiteX18" fmla="*/ 90087 w 895258"/>
              <a:gd name="connsiteY18" fmla="*/ 715617 h 874643"/>
              <a:gd name="connsiteX19" fmla="*/ 119904 w 895258"/>
              <a:gd name="connsiteY19" fmla="*/ 735495 h 874643"/>
              <a:gd name="connsiteX20" fmla="*/ 139783 w 895258"/>
              <a:gd name="connsiteY20" fmla="*/ 755374 h 874643"/>
              <a:gd name="connsiteX21" fmla="*/ 199417 w 895258"/>
              <a:gd name="connsiteY21" fmla="*/ 795130 h 874643"/>
              <a:gd name="connsiteX22" fmla="*/ 219296 w 895258"/>
              <a:gd name="connsiteY22" fmla="*/ 815008 h 874643"/>
              <a:gd name="connsiteX23" fmla="*/ 278930 w 895258"/>
              <a:gd name="connsiteY23" fmla="*/ 834887 h 874643"/>
              <a:gd name="connsiteX24" fmla="*/ 308748 w 895258"/>
              <a:gd name="connsiteY24" fmla="*/ 844826 h 874643"/>
              <a:gd name="connsiteX25" fmla="*/ 338565 w 895258"/>
              <a:gd name="connsiteY25" fmla="*/ 854765 h 874643"/>
              <a:gd name="connsiteX26" fmla="*/ 527409 w 895258"/>
              <a:gd name="connsiteY26" fmla="*/ 874643 h 874643"/>
              <a:gd name="connsiteX27" fmla="*/ 587043 w 895258"/>
              <a:gd name="connsiteY27" fmla="*/ 864704 h 874643"/>
              <a:gd name="connsiteX28" fmla="*/ 696374 w 895258"/>
              <a:gd name="connsiteY28" fmla="*/ 844826 h 874643"/>
              <a:gd name="connsiteX29" fmla="*/ 756009 w 895258"/>
              <a:gd name="connsiteY29" fmla="*/ 824947 h 874643"/>
              <a:gd name="connsiteX30" fmla="*/ 785826 w 895258"/>
              <a:gd name="connsiteY30" fmla="*/ 805069 h 874643"/>
              <a:gd name="connsiteX31" fmla="*/ 855400 w 895258"/>
              <a:gd name="connsiteY31" fmla="*/ 735495 h 874643"/>
              <a:gd name="connsiteX32" fmla="*/ 875278 w 895258"/>
              <a:gd name="connsiteY32" fmla="*/ 675861 h 874643"/>
              <a:gd name="connsiteX33" fmla="*/ 885217 w 895258"/>
              <a:gd name="connsiteY33" fmla="*/ 646043 h 874643"/>
              <a:gd name="connsiteX34" fmla="*/ 895156 w 895258"/>
              <a:gd name="connsiteY34" fmla="*/ 536713 h 874643"/>
              <a:gd name="connsiteX35" fmla="*/ 865339 w 895258"/>
              <a:gd name="connsiteY35" fmla="*/ 258417 h 874643"/>
              <a:gd name="connsiteX36" fmla="*/ 845461 w 895258"/>
              <a:gd name="connsiteY36" fmla="*/ 188843 h 874643"/>
              <a:gd name="connsiteX37" fmla="*/ 805704 w 895258"/>
              <a:gd name="connsiteY37" fmla="*/ 119269 h 87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5258" h="874643">
                <a:moveTo>
                  <a:pt x="795765" y="168965"/>
                </a:moveTo>
                <a:cubicBezTo>
                  <a:pt x="789139" y="152400"/>
                  <a:pt x="782151" y="135974"/>
                  <a:pt x="775887" y="119269"/>
                </a:cubicBezTo>
                <a:cubicBezTo>
                  <a:pt x="766808" y="95057"/>
                  <a:pt x="769937" y="83895"/>
                  <a:pt x="746069" y="69574"/>
                </a:cubicBezTo>
                <a:cubicBezTo>
                  <a:pt x="672584" y="25483"/>
                  <a:pt x="761837" y="100076"/>
                  <a:pt x="686435" y="39756"/>
                </a:cubicBezTo>
                <a:cubicBezTo>
                  <a:pt x="679118" y="33902"/>
                  <a:pt x="674938" y="24069"/>
                  <a:pt x="666556" y="19878"/>
                </a:cubicBezTo>
                <a:cubicBezTo>
                  <a:pt x="647815" y="10508"/>
                  <a:pt x="606922" y="0"/>
                  <a:pt x="606922" y="0"/>
                </a:cubicBezTo>
                <a:cubicBezTo>
                  <a:pt x="507531" y="3313"/>
                  <a:pt x="408041" y="4423"/>
                  <a:pt x="308748" y="9939"/>
                </a:cubicBezTo>
                <a:cubicBezTo>
                  <a:pt x="277416" y="11680"/>
                  <a:pt x="240346" y="22070"/>
                  <a:pt x="209356" y="29817"/>
                </a:cubicBezTo>
                <a:cubicBezTo>
                  <a:pt x="199417" y="36443"/>
                  <a:pt x="188867" y="42233"/>
                  <a:pt x="179539" y="49695"/>
                </a:cubicBezTo>
                <a:cubicBezTo>
                  <a:pt x="172222" y="55549"/>
                  <a:pt x="167696" y="64753"/>
                  <a:pt x="159661" y="69574"/>
                </a:cubicBezTo>
                <a:cubicBezTo>
                  <a:pt x="150677" y="74964"/>
                  <a:pt x="139782" y="76200"/>
                  <a:pt x="129843" y="79513"/>
                </a:cubicBezTo>
                <a:cubicBezTo>
                  <a:pt x="107862" y="101494"/>
                  <a:pt x="93985" y="111473"/>
                  <a:pt x="80148" y="139147"/>
                </a:cubicBezTo>
                <a:cubicBezTo>
                  <a:pt x="54344" y="190756"/>
                  <a:pt x="89157" y="150018"/>
                  <a:pt x="50330" y="188843"/>
                </a:cubicBezTo>
                <a:lnTo>
                  <a:pt x="30452" y="248478"/>
                </a:lnTo>
                <a:lnTo>
                  <a:pt x="20513" y="278295"/>
                </a:lnTo>
                <a:cubicBezTo>
                  <a:pt x="-2693" y="417535"/>
                  <a:pt x="-6500" y="381642"/>
                  <a:pt x="10574" y="526774"/>
                </a:cubicBezTo>
                <a:cubicBezTo>
                  <a:pt x="12558" y="543640"/>
                  <a:pt x="36191" y="619865"/>
                  <a:pt x="40391" y="626165"/>
                </a:cubicBezTo>
                <a:cubicBezTo>
                  <a:pt x="47017" y="636104"/>
                  <a:pt x="54927" y="645298"/>
                  <a:pt x="60269" y="655982"/>
                </a:cubicBezTo>
                <a:cubicBezTo>
                  <a:pt x="76436" y="688315"/>
                  <a:pt x="61605" y="687135"/>
                  <a:pt x="90087" y="715617"/>
                </a:cubicBezTo>
                <a:cubicBezTo>
                  <a:pt x="98534" y="724064"/>
                  <a:pt x="110576" y="728033"/>
                  <a:pt x="119904" y="735495"/>
                </a:cubicBezTo>
                <a:cubicBezTo>
                  <a:pt x="127222" y="741349"/>
                  <a:pt x="132286" y="749751"/>
                  <a:pt x="139783" y="755374"/>
                </a:cubicBezTo>
                <a:cubicBezTo>
                  <a:pt x="158895" y="769708"/>
                  <a:pt x="182524" y="778237"/>
                  <a:pt x="199417" y="795130"/>
                </a:cubicBezTo>
                <a:cubicBezTo>
                  <a:pt x="206043" y="801756"/>
                  <a:pt x="210915" y="810817"/>
                  <a:pt x="219296" y="815008"/>
                </a:cubicBezTo>
                <a:cubicBezTo>
                  <a:pt x="238037" y="824379"/>
                  <a:pt x="259052" y="828261"/>
                  <a:pt x="278930" y="834887"/>
                </a:cubicBezTo>
                <a:lnTo>
                  <a:pt x="308748" y="844826"/>
                </a:lnTo>
                <a:cubicBezTo>
                  <a:pt x="318687" y="848139"/>
                  <a:pt x="328169" y="853466"/>
                  <a:pt x="338565" y="854765"/>
                </a:cubicBezTo>
                <a:cubicBezTo>
                  <a:pt x="454389" y="869243"/>
                  <a:pt x="391477" y="862286"/>
                  <a:pt x="527409" y="874643"/>
                </a:cubicBezTo>
                <a:lnTo>
                  <a:pt x="587043" y="864704"/>
                </a:lnTo>
                <a:cubicBezTo>
                  <a:pt x="639722" y="856600"/>
                  <a:pt x="651626" y="858251"/>
                  <a:pt x="696374" y="844826"/>
                </a:cubicBezTo>
                <a:cubicBezTo>
                  <a:pt x="716444" y="838805"/>
                  <a:pt x="738574" y="836570"/>
                  <a:pt x="756009" y="824947"/>
                </a:cubicBezTo>
                <a:cubicBezTo>
                  <a:pt x="765948" y="818321"/>
                  <a:pt x="776947" y="813060"/>
                  <a:pt x="785826" y="805069"/>
                </a:cubicBezTo>
                <a:cubicBezTo>
                  <a:pt x="810204" y="783129"/>
                  <a:pt x="855400" y="735495"/>
                  <a:pt x="855400" y="735495"/>
                </a:cubicBezTo>
                <a:lnTo>
                  <a:pt x="875278" y="675861"/>
                </a:lnTo>
                <a:lnTo>
                  <a:pt x="885217" y="646043"/>
                </a:lnTo>
                <a:cubicBezTo>
                  <a:pt x="888530" y="609600"/>
                  <a:pt x="896232" y="573291"/>
                  <a:pt x="895156" y="536713"/>
                </a:cubicBezTo>
                <a:cubicBezTo>
                  <a:pt x="892006" y="429609"/>
                  <a:pt x="886260" y="352564"/>
                  <a:pt x="865339" y="258417"/>
                </a:cubicBezTo>
                <a:cubicBezTo>
                  <a:pt x="863433" y="249840"/>
                  <a:pt x="851609" y="199910"/>
                  <a:pt x="845461" y="188843"/>
                </a:cubicBezTo>
                <a:cubicBezTo>
                  <a:pt x="803866" y="113972"/>
                  <a:pt x="805704" y="154829"/>
                  <a:pt x="805704" y="119269"/>
                </a:cubicBez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73" y="1589730"/>
            <a:ext cx="3888642" cy="2302812"/>
          </a:xfrm>
        </p:spPr>
        <p:txBody>
          <a:bodyPr/>
          <a:lstStyle/>
          <a:p>
            <a:r>
              <a:rPr lang="sk-SK" dirty="0"/>
              <a:t>How</a:t>
            </a:r>
            <a:r>
              <a:rPr lang="sk-SK" dirty="0"/>
              <a:t> do I </a:t>
            </a:r>
            <a:r>
              <a:rPr lang="sk-SK" dirty="0"/>
              <a:t>exclude</a:t>
            </a:r>
            <a:r>
              <a:rPr lang="sk-SK" dirty="0"/>
              <a:t> my </a:t>
            </a:r>
            <a:r>
              <a:rPr lang="sk-SK" dirty="0"/>
              <a:t>own</a:t>
            </a:r>
            <a:r>
              <a:rPr lang="sk-SK" dirty="0"/>
              <a:t> </a:t>
            </a:r>
            <a:r>
              <a:rPr lang="sk-SK" dirty="0"/>
              <a:t>hits</a:t>
            </a:r>
            <a:r>
              <a:rPr lang="sk-SK" dirty="0"/>
              <a:t>?</a:t>
            </a:r>
            <a:br>
              <a:rPr lang="sk-S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512" y="772009"/>
            <a:ext cx="4529504" cy="1184378"/>
          </a:xfrm>
        </p:spPr>
        <p:txBody>
          <a:bodyPr/>
          <a:lstStyle/>
          <a:p>
            <a:r>
              <a:rPr lang="en-US" dirty="0" smtClean="0"/>
              <a:t>“Exclude </a:t>
            </a:r>
            <a:r>
              <a:rPr lang="en-US" dirty="0" smtClean="0"/>
              <a:t>IP” filter, this will only work if your machine has a dedicated IP address</a:t>
            </a:r>
          </a:p>
          <a:p>
            <a:r>
              <a:rPr lang="en-US" dirty="0" smtClean="0"/>
              <a:t>“Exclude IP” filter with a filter pattern to exclude a range of IPs</a:t>
            </a:r>
          </a:p>
          <a:p>
            <a:r>
              <a:rPr lang="en-US" dirty="0" smtClean="0"/>
              <a:t>Install Google Analytics Opt-out Browser Add-on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1848" y="3695381"/>
            <a:ext cx="6170905" cy="588623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68580" rIns="0" bIns="102870" numCol="1" spcCol="38100" rtlCol="0" anchor="ctr">
            <a:spAutoFit/>
          </a:bodyPr>
          <a:lstStyle/>
          <a:p>
            <a:pPr algn="ctr" hangingPunct="0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IP Range Regular Expression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Builder</a:t>
            </a:r>
          </a:p>
          <a:p>
            <a:pPr algn="ctr" hangingPunct="0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http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://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www.analyticsmarket.com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freetools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ipregex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URW Grotesk T Light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3" y="677673"/>
            <a:ext cx="7886700" cy="69154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Google Analytics Opt-out Browser Add-on </a:t>
            </a:r>
            <a:r>
              <a:rPr lang="sk-SK" b="1" dirty="0"/>
              <a:t/>
            </a:r>
            <a:br>
              <a:rPr lang="sk-SK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43" y="1230071"/>
            <a:ext cx="3866322" cy="326350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Install the Google Analytics Opt-out Browser Add-on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tools.google.com/dlpage/gaoptout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Opts you out of all sites, not just your site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a different Browser to visit other UNL sites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65" y="1369219"/>
            <a:ext cx="4724182" cy="235146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90482" y="3821888"/>
            <a:ext cx="1753428" cy="539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Safari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Extensions</a:t>
            </a:r>
            <a:r>
              <a:rPr lang="sk-SK" dirty="0" smtClean="0"/>
              <a:t/>
            </a:r>
            <a:br>
              <a:rPr lang="sk-SK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73" y="1515710"/>
            <a:ext cx="3888642" cy="2302812"/>
          </a:xfrm>
        </p:spPr>
        <p:txBody>
          <a:bodyPr/>
          <a:lstStyle/>
          <a:p>
            <a:r>
              <a:rPr lang="sk-SK" dirty="0"/>
              <a:t>How</a:t>
            </a:r>
            <a:r>
              <a:rPr lang="sk-SK" dirty="0"/>
              <a:t> do I run a report </a:t>
            </a:r>
            <a:r>
              <a:rPr lang="sk-SK" dirty="0"/>
              <a:t>for</a:t>
            </a:r>
            <a:r>
              <a:rPr lang="sk-SK" dirty="0"/>
              <a:t> </a:t>
            </a:r>
            <a:r>
              <a:rPr lang="sk-SK" dirty="0"/>
              <a:t>specific</a:t>
            </a:r>
            <a:r>
              <a:rPr lang="sk-SK" dirty="0"/>
              <a:t> </a:t>
            </a:r>
            <a:r>
              <a:rPr lang="sk-SK" dirty="0"/>
              <a:t>pages</a:t>
            </a:r>
            <a:r>
              <a:rPr lang="sk-SK" dirty="0"/>
              <a:t>?</a:t>
            </a:r>
            <a:br>
              <a:rPr lang="sk-S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573" y="1393111"/>
            <a:ext cx="4529504" cy="23028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the advance search filter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b="1" dirty="0" smtClean="0"/>
              <a:t>Include: Page: Matching </a:t>
            </a:r>
            <a:r>
              <a:rPr lang="en-US" b="1" dirty="0" smtClean="0"/>
              <a:t>RegExp</a:t>
            </a:r>
            <a:r>
              <a:rPr lang="en-US" b="1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 pages in search box separated with a pipe |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31912" y="3674424"/>
            <a:ext cx="2013714" cy="584775"/>
            <a:chOff x="3721164" y="1181012"/>
            <a:chExt cx="2013714" cy="584775"/>
          </a:xfrm>
        </p:grpSpPr>
        <p:sp>
          <p:nvSpPr>
            <p:cNvPr id="4" name="Rounded Rectangle 3"/>
            <p:cNvSpPr/>
            <p:nvPr/>
          </p:nvSpPr>
          <p:spPr>
            <a:xfrm>
              <a:off x="3721164" y="1211764"/>
              <a:ext cx="1192695" cy="5267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992757" y="1211764"/>
              <a:ext cx="742121" cy="5267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14059" y="1325110"/>
              <a:ext cx="62616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shift</a:t>
              </a:r>
              <a:endPara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06754" y="1181012"/>
              <a:ext cx="4472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|</a:t>
              </a:r>
            </a:p>
            <a:p>
              <a:r>
                <a:rPr lang="en-US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\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13" y="954157"/>
            <a:ext cx="5881696" cy="339421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4407" y="432274"/>
            <a:ext cx="509176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Behavior&gt;Site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Content&gt;All Pages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1848" y="3695381"/>
            <a:ext cx="6170905" cy="588623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68580" rIns="0" bIns="102870" numCol="1" spcCol="38100" rtlCol="0" anchor="ctr">
            <a:spAutoFit/>
          </a:bodyPr>
          <a:lstStyle/>
          <a:p>
            <a:pPr algn="ctr" rtl="0" hangingPunct="0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Regular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Expressions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hangingPunct="0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support.google.com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/analytics/answer/1034324?hl=en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URW Grotesk T Light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773" y="577517"/>
            <a:ext cx="509176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Behavior&gt;Site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Content&gt;All Pages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52000" y="1392569"/>
            <a:ext cx="4529504" cy="23028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^ begins with</a:t>
            </a:r>
          </a:p>
          <a:p>
            <a:pPr marL="0" indent="0">
              <a:buNone/>
            </a:pPr>
            <a:r>
              <a:rPr lang="en-US" dirty="0" smtClean="0"/>
              <a:t>$ ends with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| or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12233" y="1819656"/>
            <a:ext cx="2815015" cy="220593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300" b="1" i="1" dirty="0" smtClean="0">
                <a:latin typeface="Arial" charset="0"/>
                <a:ea typeface="Arial" charset="0"/>
                <a:cs typeface="Arial" charset="0"/>
              </a:rPr>
              <a:t>Online </a:t>
            </a:r>
            <a:r>
              <a:rPr lang="en-US" sz="3300" b="1" i="1" dirty="0" err="1" smtClean="0">
                <a:latin typeface="Arial" charset="0"/>
                <a:ea typeface="Arial" charset="0"/>
                <a:cs typeface="Arial" charset="0"/>
              </a:rPr>
              <a:t>resourcess</a:t>
            </a:r>
            <a:endParaRPr lang="en-US" sz="33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1707" y="410052"/>
            <a:ext cx="5386261" cy="4401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l" rtl="0" latinLnBrk="1" hangingPunct="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Color Contrast Tool</a:t>
            </a:r>
          </a:p>
          <a:p>
            <a:pPr algn="l" rtl="0" latinLnBrk="1" hangingPunct="0"/>
            <a:r>
              <a:rPr lang="en-US" dirty="0">
                <a:latin typeface="Arial" charset="0"/>
                <a:ea typeface="Arial" charset="0"/>
                <a:cs typeface="Arial" charset="0"/>
                <a:hlinkClick r:id="rId2"/>
              </a:rPr>
              <a:t>https://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hlinkClick r:id="rId2"/>
              </a:rPr>
              <a:t>snook.ca/technical/colour_contrast/colour.html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algn="l" rtl="0" latinLnBrk="1" hangingPunct="0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MediaHub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Code for Google Tracking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  <a:hlinkClick r:id="rId3"/>
              </a:rPr>
              <a:t>http://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hlinkClick r:id="rId3"/>
              </a:rPr>
              <a:t>wdn.unl.edu/documentation/unl-mediahub/embed-code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hangingPunct="0"/>
            <a:r>
              <a:rPr lang="en-US" dirty="0">
                <a:latin typeface="Arial" charset="0"/>
                <a:ea typeface="Arial" charset="0"/>
                <a:cs typeface="Arial" charset="0"/>
              </a:rPr>
              <a:t>Icon Font Sample Code</a:t>
            </a:r>
          </a:p>
          <a:p>
            <a:pPr hangingPunct="0"/>
            <a:r>
              <a:rPr lang="en-US" dirty="0">
                <a:latin typeface="Arial" charset="0"/>
                <a:ea typeface="Arial" charset="0"/>
                <a:cs typeface="Arial" charset="0"/>
                <a:hlinkClick r:id="rId4"/>
              </a:rPr>
              <a:t>http://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hlinkClick r:id="rId4"/>
              </a:rPr>
              <a:t>wdn.unl.edu/documentation/icons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hangingPunct="0"/>
            <a:endParaRPr lang="en-US" dirty="0">
              <a:latin typeface="Arial" charset="0"/>
              <a:ea typeface="Arial" charset="0"/>
              <a:cs typeface="Arial" charset="0"/>
              <a:sym typeface="URW Grotesk T Light Condensed"/>
            </a:endParaRPr>
          </a:p>
          <a:p>
            <a:pPr hangingPunct="0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Google Analytics Dimensions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and Metrics</a:t>
            </a:r>
          </a:p>
          <a:p>
            <a:pPr hangingPunct="0"/>
            <a:r>
              <a:rPr lang="en-US" dirty="0">
                <a:latin typeface="Arial" charset="0"/>
                <a:ea typeface="Arial" charset="0"/>
                <a:cs typeface="Arial" charset="0"/>
                <a:hlinkClick r:id="rId5"/>
              </a:rPr>
              <a:t>https://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hlinkClick r:id="rId5"/>
              </a:rPr>
              <a:t>support.google.com/analytics/answer/1033861?hl=en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hangingPunct="0"/>
            <a:endParaRPr lang="en-US" dirty="0">
              <a:latin typeface="Arial" charset="0"/>
              <a:ea typeface="Arial" charset="0"/>
              <a:cs typeface="Arial" charset="0"/>
              <a:sym typeface="URW Grotesk T Light Condensed"/>
            </a:endParaRPr>
          </a:p>
          <a:p>
            <a:pPr hangingPunct="0"/>
            <a:r>
              <a:rPr lang="en-US" dirty="0">
                <a:latin typeface="Arial" charset="0"/>
                <a:ea typeface="Arial" charset="0"/>
                <a:cs typeface="Arial" charset="0"/>
              </a:rPr>
              <a:t>IP Range Regular Expression Builder</a:t>
            </a:r>
          </a:p>
          <a:p>
            <a:pPr hangingPunct="0"/>
            <a:r>
              <a:rPr lang="en-US" dirty="0">
                <a:latin typeface="Arial" charset="0"/>
                <a:ea typeface="Arial" charset="0"/>
                <a:cs typeface="Arial" charset="0"/>
                <a:hlinkClick r:id="rId6"/>
              </a:rPr>
              <a:t>http://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hlinkClick r:id="rId6"/>
              </a:rPr>
              <a:t>www.analyticsmarket.com/freetools/ipregex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hangingPunct="0"/>
            <a:endParaRPr lang="en-US" dirty="0">
              <a:latin typeface="Arial" charset="0"/>
              <a:ea typeface="Arial" charset="0"/>
              <a:cs typeface="Arial" charset="0"/>
              <a:sym typeface="URW Grotesk T Light Condensed"/>
            </a:endParaRPr>
          </a:p>
          <a:p>
            <a:pPr hangingPunct="0"/>
            <a:r>
              <a:rPr lang="en-US" dirty="0">
                <a:latin typeface="Arial" charset="0"/>
                <a:ea typeface="Arial" charset="0"/>
                <a:cs typeface="Arial" charset="0"/>
              </a:rPr>
              <a:t>Google Analytics Regular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Expressions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hangingPunct="0"/>
            <a:r>
              <a:rPr lang="en-US" dirty="0">
                <a:latin typeface="Arial" charset="0"/>
                <a:ea typeface="Arial" charset="0"/>
                <a:cs typeface="Arial" charset="0"/>
                <a:hlinkClick r:id="rId7"/>
              </a:rPr>
              <a:t>https://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hlinkClick r:id="rId7"/>
              </a:rPr>
              <a:t>support.google.com/analytics/answer/1034324?hl=en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hangingPunct="0"/>
            <a:endParaRPr lang="en-US" dirty="0" smtClean="0"/>
          </a:p>
          <a:p>
            <a:pPr hangingPunct="0"/>
            <a:r>
              <a:rPr lang="en-US" dirty="0" smtClean="0"/>
              <a:t>Google </a:t>
            </a:r>
            <a:r>
              <a:rPr lang="en-US" dirty="0"/>
              <a:t>Analytics Opt-out Browser Add-on</a:t>
            </a:r>
            <a:br>
              <a:rPr lang="en-US" dirty="0"/>
            </a:br>
            <a:r>
              <a:rPr lang="en-US" dirty="0">
                <a:hlinkClick r:id="rId8"/>
              </a:rPr>
              <a:t>https://tools.google.com/dlpage/gaoptout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rtl="0" latinLnBrk="1" hangingPunct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Google Analytics Reports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69219"/>
            <a:ext cx="4420781" cy="3263504"/>
          </a:xfrm>
        </p:spPr>
        <p:txBody>
          <a:bodyPr/>
          <a:lstStyle/>
          <a:p>
            <a:r>
              <a:rPr lang="en-US" dirty="0" smtClean="0"/>
              <a:t>UNLcms</a:t>
            </a:r>
            <a:r>
              <a:rPr lang="en-US" dirty="0" smtClean="0"/>
              <a:t> help session hours</a:t>
            </a:r>
          </a:p>
          <a:p>
            <a:r>
              <a:rPr lang="en-US" dirty="0"/>
              <a:t>New WDN board members </a:t>
            </a:r>
            <a:endParaRPr lang="en-US" dirty="0" smtClean="0"/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  <a:hlinkClick r:id="rId3"/>
              </a:rPr>
              <a:t>Ianr-analytics@unl.edu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dirty="0" smtClean="0"/>
              <a:t>Tracking MediaHub </a:t>
            </a:r>
            <a:r>
              <a:rPr lang="en-US" dirty="0"/>
              <a:t>videos in Google Analytics</a:t>
            </a:r>
          </a:p>
          <a:p>
            <a:r>
              <a:rPr lang="en-US" dirty="0"/>
              <a:t>New WebAudit </a:t>
            </a:r>
            <a:r>
              <a:rPr lang="en-US" dirty="0" smtClean="0"/>
              <a:t>errors</a:t>
            </a:r>
          </a:p>
          <a:p>
            <a:r>
              <a:rPr lang="en-US" dirty="0" smtClean="0"/>
              <a:t>2016 review - IANR site enhancements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01" y="1005077"/>
            <a:ext cx="3706152" cy="2779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4232" y="3875588"/>
            <a:ext cx="37708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WDN board members: </a:t>
            </a:r>
            <a:r>
              <a:rPr lang="en-US" dirty="0" smtClean="0"/>
              <a:t>Kyle </a:t>
            </a:r>
            <a:r>
              <a:rPr lang="en-US" dirty="0"/>
              <a:t>Martens, Mike O’Connor, </a:t>
            </a:r>
            <a:r>
              <a:rPr lang="en-US" dirty="0"/>
              <a:t>Hardik</a:t>
            </a:r>
            <a:r>
              <a:rPr lang="en-US" dirty="0"/>
              <a:t> Patel and Becky Aiken </a:t>
            </a:r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a typeface="Minion Semibold" charset="0"/>
                <a:cs typeface="Minion Semibold" charset="0"/>
              </a:rPr>
              <a:t>IANR </a:t>
            </a:r>
            <a:r>
              <a:rPr lang="en-US" dirty="0">
                <a:ea typeface="Minion Semibold" charset="0"/>
                <a:cs typeface="Minion Semibold" charset="0"/>
              </a:rPr>
              <a:t>WEB MANAGER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Next meeting June, 2017</a:t>
            </a:r>
          </a:p>
          <a:p>
            <a:r>
              <a:rPr lang="en-US" dirty="0" smtClean="0"/>
              <a:t>TBA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67" y="922609"/>
            <a:ext cx="6195662" cy="9941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700" b="1" dirty="0" smtClean="0"/>
              <a:t>MediaHub in Google Analytics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41244" y="1730483"/>
            <a:ext cx="4270610" cy="232631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Tracks how many times a video was</a:t>
            </a:r>
            <a:r>
              <a:rPr lang="mr-IN" sz="1800" dirty="0" smtClean="0"/>
              <a:t>…</a:t>
            </a:r>
            <a:endParaRPr lang="en-US" sz="1800" dirty="0" smtClean="0"/>
          </a:p>
          <a:p>
            <a:r>
              <a:rPr lang="en-US" sz="1800" dirty="0" smtClean="0"/>
              <a:t>Played</a:t>
            </a:r>
          </a:p>
          <a:p>
            <a:r>
              <a:rPr lang="en-US" sz="1800" dirty="0" smtClean="0"/>
              <a:t>Paused</a:t>
            </a:r>
          </a:p>
          <a:p>
            <a:r>
              <a:rPr lang="en-US" sz="1800" dirty="0"/>
              <a:t>E</a:t>
            </a:r>
            <a:r>
              <a:rPr lang="en-US" sz="1800" dirty="0" smtClean="0"/>
              <a:t>nded (played until the end)</a:t>
            </a:r>
          </a:p>
          <a:p>
            <a:pPr marL="214313" indent="-214313">
              <a:buFont typeface="Arial" charset="0"/>
              <a:buChar char="•"/>
            </a:pPr>
            <a:endParaRPr lang="en-US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Update: MediaHub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57" y="1730483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5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36" y="704808"/>
            <a:ext cx="5758082" cy="9941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700" b="1" dirty="0" smtClean="0"/>
              <a:t>MediaHub Analytics Code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63336" y="1331022"/>
            <a:ext cx="6917557" cy="740807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In </a:t>
            </a:r>
            <a:r>
              <a:rPr lang="en-US" sz="1800" dirty="0" smtClean="0"/>
              <a:t>UNLcms</a:t>
            </a:r>
            <a:r>
              <a:rPr lang="en-US" sz="1800" dirty="0" smtClean="0"/>
              <a:t>, go to </a:t>
            </a:r>
            <a:r>
              <a:rPr lang="en-US" sz="1800" b="1" dirty="0"/>
              <a:t>Appearances&gt;Settings</a:t>
            </a:r>
            <a:r>
              <a:rPr lang="en-US" sz="1800" dirty="0"/>
              <a:t> </a:t>
            </a:r>
            <a:r>
              <a:rPr lang="en-US" sz="1800" dirty="0" smtClean="0"/>
              <a:t>and add the following JavaScript in Head HTML.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877826" y="2035971"/>
            <a:ext cx="3310923" cy="203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0" tIns="0" rIns="0" bIns="0"/>
          <a:lstStyle>
            <a:lvl1pPr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1pPr>
            <a:lvl2pPr indent="228600"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2pPr>
            <a:lvl3pPr indent="457200"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3pPr>
            <a:lvl4pPr indent="685800"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4pPr>
            <a:lvl5pPr indent="914400"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5pPr>
            <a:lvl6pPr indent="11430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6pPr>
            <a:lvl7pPr indent="13716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7pPr>
            <a:lvl8pPr indent="16002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8pPr>
            <a:lvl9pPr indent="18288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9pPr>
          </a:lstStyle>
          <a:p>
            <a:endParaRPr lang="en-US" sz="1650" dirty="0"/>
          </a:p>
        </p:txBody>
      </p:sp>
      <p:sp>
        <p:nvSpPr>
          <p:cNvPr id="8" name="TextBox 7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Update: MediaHub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1913" y="3898281"/>
            <a:ext cx="5650407" cy="5078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MediaHub Code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http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://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wdn.unl.edu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/documentation/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unl-mediahub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/embed-code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2362" y="2325194"/>
            <a:ext cx="491995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&lt;script&gt; 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require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(['analytics'], function(analytics) {  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analytics.recordMediaHubEvents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(); 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 });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&lt;/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script&gt;</a:t>
            </a:r>
          </a:p>
        </p:txBody>
      </p:sp>
    </p:spTree>
    <p:extLst>
      <p:ext uri="{BB962C8B-B14F-4D97-AF65-F5344CB8AC3E}">
        <p14:creationId xmlns:p14="http://schemas.microsoft.com/office/powerpoint/2010/main" val="191825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3877826" y="2035971"/>
            <a:ext cx="3310923" cy="203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0" tIns="0" rIns="0" bIns="0"/>
          <a:lstStyle>
            <a:lvl1pPr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1pPr>
            <a:lvl2pPr indent="228600"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2pPr>
            <a:lvl3pPr indent="457200"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3pPr>
            <a:lvl4pPr indent="685800"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4pPr>
            <a:lvl5pPr indent="914400"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5pPr>
            <a:lvl6pPr indent="11430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6pPr>
            <a:lvl7pPr indent="13716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7pPr>
            <a:lvl8pPr indent="16002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8pPr>
            <a:lvl9pPr indent="18288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9pPr>
          </a:lstStyle>
          <a:p>
            <a:endParaRPr lang="en-US" sz="16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92" y="1390051"/>
            <a:ext cx="6442444" cy="30682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Update: MediaHub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521" y="448234"/>
            <a:ext cx="861756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Behavior&gt;Events&gt;Overview 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Click the “Media” link to view MediaHub events.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3730230" flipH="1">
            <a:off x="479336" y="2935620"/>
            <a:ext cx="1786276" cy="305693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URW Grotesk T Bold Condense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409" y="1442745"/>
            <a:ext cx="1083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event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label is the video title</a:t>
            </a:r>
            <a:endParaRPr lang="en-US" sz="16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9799162" flipH="1">
            <a:off x="5017594" y="2984211"/>
            <a:ext cx="3215037" cy="305693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URW Grotesk T Bold Condense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0769" y="1893804"/>
            <a:ext cx="108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event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action</a:t>
            </a:r>
            <a:endParaRPr lang="en-US" sz="16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704374" y="1266763"/>
            <a:ext cx="1173452" cy="487017"/>
          </a:xfrm>
          <a:custGeom>
            <a:avLst/>
            <a:gdLst>
              <a:gd name="connsiteX0" fmla="*/ 795765 w 895258"/>
              <a:gd name="connsiteY0" fmla="*/ 168965 h 874643"/>
              <a:gd name="connsiteX1" fmla="*/ 775887 w 895258"/>
              <a:gd name="connsiteY1" fmla="*/ 119269 h 874643"/>
              <a:gd name="connsiteX2" fmla="*/ 746069 w 895258"/>
              <a:gd name="connsiteY2" fmla="*/ 69574 h 874643"/>
              <a:gd name="connsiteX3" fmla="*/ 686435 w 895258"/>
              <a:gd name="connsiteY3" fmla="*/ 39756 h 874643"/>
              <a:gd name="connsiteX4" fmla="*/ 666556 w 895258"/>
              <a:gd name="connsiteY4" fmla="*/ 19878 h 874643"/>
              <a:gd name="connsiteX5" fmla="*/ 606922 w 895258"/>
              <a:gd name="connsiteY5" fmla="*/ 0 h 874643"/>
              <a:gd name="connsiteX6" fmla="*/ 308748 w 895258"/>
              <a:gd name="connsiteY6" fmla="*/ 9939 h 874643"/>
              <a:gd name="connsiteX7" fmla="*/ 209356 w 895258"/>
              <a:gd name="connsiteY7" fmla="*/ 29817 h 874643"/>
              <a:gd name="connsiteX8" fmla="*/ 179539 w 895258"/>
              <a:gd name="connsiteY8" fmla="*/ 49695 h 874643"/>
              <a:gd name="connsiteX9" fmla="*/ 159661 w 895258"/>
              <a:gd name="connsiteY9" fmla="*/ 69574 h 874643"/>
              <a:gd name="connsiteX10" fmla="*/ 129843 w 895258"/>
              <a:gd name="connsiteY10" fmla="*/ 79513 h 874643"/>
              <a:gd name="connsiteX11" fmla="*/ 80148 w 895258"/>
              <a:gd name="connsiteY11" fmla="*/ 139147 h 874643"/>
              <a:gd name="connsiteX12" fmla="*/ 50330 w 895258"/>
              <a:gd name="connsiteY12" fmla="*/ 188843 h 874643"/>
              <a:gd name="connsiteX13" fmla="*/ 30452 w 895258"/>
              <a:gd name="connsiteY13" fmla="*/ 248478 h 874643"/>
              <a:gd name="connsiteX14" fmla="*/ 20513 w 895258"/>
              <a:gd name="connsiteY14" fmla="*/ 278295 h 874643"/>
              <a:gd name="connsiteX15" fmla="*/ 10574 w 895258"/>
              <a:gd name="connsiteY15" fmla="*/ 526774 h 874643"/>
              <a:gd name="connsiteX16" fmla="*/ 40391 w 895258"/>
              <a:gd name="connsiteY16" fmla="*/ 626165 h 874643"/>
              <a:gd name="connsiteX17" fmla="*/ 60269 w 895258"/>
              <a:gd name="connsiteY17" fmla="*/ 655982 h 874643"/>
              <a:gd name="connsiteX18" fmla="*/ 90087 w 895258"/>
              <a:gd name="connsiteY18" fmla="*/ 715617 h 874643"/>
              <a:gd name="connsiteX19" fmla="*/ 119904 w 895258"/>
              <a:gd name="connsiteY19" fmla="*/ 735495 h 874643"/>
              <a:gd name="connsiteX20" fmla="*/ 139783 w 895258"/>
              <a:gd name="connsiteY20" fmla="*/ 755374 h 874643"/>
              <a:gd name="connsiteX21" fmla="*/ 199417 w 895258"/>
              <a:gd name="connsiteY21" fmla="*/ 795130 h 874643"/>
              <a:gd name="connsiteX22" fmla="*/ 219296 w 895258"/>
              <a:gd name="connsiteY22" fmla="*/ 815008 h 874643"/>
              <a:gd name="connsiteX23" fmla="*/ 278930 w 895258"/>
              <a:gd name="connsiteY23" fmla="*/ 834887 h 874643"/>
              <a:gd name="connsiteX24" fmla="*/ 308748 w 895258"/>
              <a:gd name="connsiteY24" fmla="*/ 844826 h 874643"/>
              <a:gd name="connsiteX25" fmla="*/ 338565 w 895258"/>
              <a:gd name="connsiteY25" fmla="*/ 854765 h 874643"/>
              <a:gd name="connsiteX26" fmla="*/ 527409 w 895258"/>
              <a:gd name="connsiteY26" fmla="*/ 874643 h 874643"/>
              <a:gd name="connsiteX27" fmla="*/ 587043 w 895258"/>
              <a:gd name="connsiteY27" fmla="*/ 864704 h 874643"/>
              <a:gd name="connsiteX28" fmla="*/ 696374 w 895258"/>
              <a:gd name="connsiteY28" fmla="*/ 844826 h 874643"/>
              <a:gd name="connsiteX29" fmla="*/ 756009 w 895258"/>
              <a:gd name="connsiteY29" fmla="*/ 824947 h 874643"/>
              <a:gd name="connsiteX30" fmla="*/ 785826 w 895258"/>
              <a:gd name="connsiteY30" fmla="*/ 805069 h 874643"/>
              <a:gd name="connsiteX31" fmla="*/ 855400 w 895258"/>
              <a:gd name="connsiteY31" fmla="*/ 735495 h 874643"/>
              <a:gd name="connsiteX32" fmla="*/ 875278 w 895258"/>
              <a:gd name="connsiteY32" fmla="*/ 675861 h 874643"/>
              <a:gd name="connsiteX33" fmla="*/ 885217 w 895258"/>
              <a:gd name="connsiteY33" fmla="*/ 646043 h 874643"/>
              <a:gd name="connsiteX34" fmla="*/ 895156 w 895258"/>
              <a:gd name="connsiteY34" fmla="*/ 536713 h 874643"/>
              <a:gd name="connsiteX35" fmla="*/ 865339 w 895258"/>
              <a:gd name="connsiteY35" fmla="*/ 258417 h 874643"/>
              <a:gd name="connsiteX36" fmla="*/ 845461 w 895258"/>
              <a:gd name="connsiteY36" fmla="*/ 188843 h 874643"/>
              <a:gd name="connsiteX37" fmla="*/ 805704 w 895258"/>
              <a:gd name="connsiteY37" fmla="*/ 119269 h 87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5258" h="874643">
                <a:moveTo>
                  <a:pt x="795765" y="168965"/>
                </a:moveTo>
                <a:cubicBezTo>
                  <a:pt x="789139" y="152400"/>
                  <a:pt x="782151" y="135974"/>
                  <a:pt x="775887" y="119269"/>
                </a:cubicBezTo>
                <a:cubicBezTo>
                  <a:pt x="766808" y="95057"/>
                  <a:pt x="769937" y="83895"/>
                  <a:pt x="746069" y="69574"/>
                </a:cubicBezTo>
                <a:cubicBezTo>
                  <a:pt x="672584" y="25483"/>
                  <a:pt x="761837" y="100076"/>
                  <a:pt x="686435" y="39756"/>
                </a:cubicBezTo>
                <a:cubicBezTo>
                  <a:pt x="679118" y="33902"/>
                  <a:pt x="674938" y="24069"/>
                  <a:pt x="666556" y="19878"/>
                </a:cubicBezTo>
                <a:cubicBezTo>
                  <a:pt x="647815" y="10508"/>
                  <a:pt x="606922" y="0"/>
                  <a:pt x="606922" y="0"/>
                </a:cubicBezTo>
                <a:cubicBezTo>
                  <a:pt x="507531" y="3313"/>
                  <a:pt x="408041" y="4423"/>
                  <a:pt x="308748" y="9939"/>
                </a:cubicBezTo>
                <a:cubicBezTo>
                  <a:pt x="277416" y="11680"/>
                  <a:pt x="240346" y="22070"/>
                  <a:pt x="209356" y="29817"/>
                </a:cubicBezTo>
                <a:cubicBezTo>
                  <a:pt x="199417" y="36443"/>
                  <a:pt x="188867" y="42233"/>
                  <a:pt x="179539" y="49695"/>
                </a:cubicBezTo>
                <a:cubicBezTo>
                  <a:pt x="172222" y="55549"/>
                  <a:pt x="167696" y="64753"/>
                  <a:pt x="159661" y="69574"/>
                </a:cubicBezTo>
                <a:cubicBezTo>
                  <a:pt x="150677" y="74964"/>
                  <a:pt x="139782" y="76200"/>
                  <a:pt x="129843" y="79513"/>
                </a:cubicBezTo>
                <a:cubicBezTo>
                  <a:pt x="107862" y="101494"/>
                  <a:pt x="93985" y="111473"/>
                  <a:pt x="80148" y="139147"/>
                </a:cubicBezTo>
                <a:cubicBezTo>
                  <a:pt x="54344" y="190756"/>
                  <a:pt x="89157" y="150018"/>
                  <a:pt x="50330" y="188843"/>
                </a:cubicBezTo>
                <a:lnTo>
                  <a:pt x="30452" y="248478"/>
                </a:lnTo>
                <a:lnTo>
                  <a:pt x="20513" y="278295"/>
                </a:lnTo>
                <a:cubicBezTo>
                  <a:pt x="-2693" y="417535"/>
                  <a:pt x="-6500" y="381642"/>
                  <a:pt x="10574" y="526774"/>
                </a:cubicBezTo>
                <a:cubicBezTo>
                  <a:pt x="12558" y="543640"/>
                  <a:pt x="36191" y="619865"/>
                  <a:pt x="40391" y="626165"/>
                </a:cubicBezTo>
                <a:cubicBezTo>
                  <a:pt x="47017" y="636104"/>
                  <a:pt x="54927" y="645298"/>
                  <a:pt x="60269" y="655982"/>
                </a:cubicBezTo>
                <a:cubicBezTo>
                  <a:pt x="76436" y="688315"/>
                  <a:pt x="61605" y="687135"/>
                  <a:pt x="90087" y="715617"/>
                </a:cubicBezTo>
                <a:cubicBezTo>
                  <a:pt x="98534" y="724064"/>
                  <a:pt x="110576" y="728033"/>
                  <a:pt x="119904" y="735495"/>
                </a:cubicBezTo>
                <a:cubicBezTo>
                  <a:pt x="127222" y="741349"/>
                  <a:pt x="132286" y="749751"/>
                  <a:pt x="139783" y="755374"/>
                </a:cubicBezTo>
                <a:cubicBezTo>
                  <a:pt x="158895" y="769708"/>
                  <a:pt x="182524" y="778237"/>
                  <a:pt x="199417" y="795130"/>
                </a:cubicBezTo>
                <a:cubicBezTo>
                  <a:pt x="206043" y="801756"/>
                  <a:pt x="210915" y="810817"/>
                  <a:pt x="219296" y="815008"/>
                </a:cubicBezTo>
                <a:cubicBezTo>
                  <a:pt x="238037" y="824379"/>
                  <a:pt x="259052" y="828261"/>
                  <a:pt x="278930" y="834887"/>
                </a:cubicBezTo>
                <a:lnTo>
                  <a:pt x="308748" y="844826"/>
                </a:lnTo>
                <a:cubicBezTo>
                  <a:pt x="318687" y="848139"/>
                  <a:pt x="328169" y="853466"/>
                  <a:pt x="338565" y="854765"/>
                </a:cubicBezTo>
                <a:cubicBezTo>
                  <a:pt x="454389" y="869243"/>
                  <a:pt x="391477" y="862286"/>
                  <a:pt x="527409" y="874643"/>
                </a:cubicBezTo>
                <a:lnTo>
                  <a:pt x="587043" y="864704"/>
                </a:lnTo>
                <a:cubicBezTo>
                  <a:pt x="639722" y="856600"/>
                  <a:pt x="651626" y="858251"/>
                  <a:pt x="696374" y="844826"/>
                </a:cubicBezTo>
                <a:cubicBezTo>
                  <a:pt x="716444" y="838805"/>
                  <a:pt x="738574" y="836570"/>
                  <a:pt x="756009" y="824947"/>
                </a:cubicBezTo>
                <a:cubicBezTo>
                  <a:pt x="765948" y="818321"/>
                  <a:pt x="776947" y="813060"/>
                  <a:pt x="785826" y="805069"/>
                </a:cubicBezTo>
                <a:cubicBezTo>
                  <a:pt x="810204" y="783129"/>
                  <a:pt x="855400" y="735495"/>
                  <a:pt x="855400" y="735495"/>
                </a:cubicBezTo>
                <a:lnTo>
                  <a:pt x="875278" y="675861"/>
                </a:lnTo>
                <a:lnTo>
                  <a:pt x="885217" y="646043"/>
                </a:lnTo>
                <a:cubicBezTo>
                  <a:pt x="888530" y="609600"/>
                  <a:pt x="896232" y="573291"/>
                  <a:pt x="895156" y="536713"/>
                </a:cubicBezTo>
                <a:cubicBezTo>
                  <a:pt x="892006" y="429609"/>
                  <a:pt x="886260" y="352564"/>
                  <a:pt x="865339" y="258417"/>
                </a:cubicBezTo>
                <a:cubicBezTo>
                  <a:pt x="863433" y="249840"/>
                  <a:pt x="851609" y="199910"/>
                  <a:pt x="845461" y="188843"/>
                </a:cubicBezTo>
                <a:cubicBezTo>
                  <a:pt x="803866" y="113972"/>
                  <a:pt x="805704" y="154829"/>
                  <a:pt x="805704" y="119269"/>
                </a:cubicBez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1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54" y="670299"/>
            <a:ext cx="3888642" cy="696488"/>
          </a:xfrm>
        </p:spPr>
        <p:txBody>
          <a:bodyPr/>
          <a:lstStyle/>
          <a:p>
            <a:pPr algn="l"/>
            <a:r>
              <a:rPr lang="en-US" i="0" dirty="0" smtClean="0"/>
              <a:t>WebAudit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514" y="1239177"/>
            <a:ext cx="8011747" cy="974634"/>
          </a:xfrm>
        </p:spPr>
        <p:txBody>
          <a:bodyPr/>
          <a:lstStyle/>
          <a:p>
            <a:r>
              <a:rPr lang="en-US" dirty="0" smtClean="0"/>
              <a:t>“QA Test” link in page footer</a:t>
            </a:r>
          </a:p>
          <a:p>
            <a:r>
              <a:rPr lang="en-US" dirty="0" smtClean="0"/>
              <a:t>AXE </a:t>
            </a:r>
            <a:r>
              <a:rPr lang="en-US" dirty="0" smtClean="0"/>
              <a:t>bookmarklet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34" y="2348681"/>
            <a:ext cx="5142029" cy="189104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203528" flipH="1">
            <a:off x="5326983" y="3233208"/>
            <a:ext cx="1817332" cy="394781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latinLnBrk="1" hangingPunct="0"/>
            <a:endParaRPr lang="en-US" sz="750" b="1" cap="all" spc="75" dirty="0">
              <a:solidFill>
                <a:srgbClr val="000000"/>
              </a:solidFill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8367" y="2720355"/>
            <a:ext cx="1711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Links to WebAudit Page Report</a:t>
            </a:r>
            <a:endParaRPr lang="en-US" sz="18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1693615"/>
            <a:ext cx="1711234" cy="484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Update</a:t>
            </a:r>
            <a:r>
              <a:rPr lang="en-US" sz="12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2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WebAudit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12" y="656977"/>
            <a:ext cx="4741261" cy="2302812"/>
          </a:xfrm>
        </p:spPr>
        <p:txBody>
          <a:bodyPr/>
          <a:lstStyle/>
          <a:p>
            <a:pPr algn="l"/>
            <a:r>
              <a:rPr lang="en-US" i="0" dirty="0" smtClean="0"/>
              <a:t>New </a:t>
            </a:r>
            <a:r>
              <a:rPr lang="en-US" i="0" dirty="0"/>
              <a:t>WebAudit </a:t>
            </a:r>
            <a:r>
              <a:rPr lang="en-US" i="0" dirty="0" smtClean="0"/>
              <a:t>Errors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515" y="1239177"/>
            <a:ext cx="6814816" cy="974634"/>
          </a:xfrm>
        </p:spPr>
        <p:txBody>
          <a:bodyPr/>
          <a:lstStyle/>
          <a:p>
            <a:r>
              <a:rPr lang="en-US" dirty="0"/>
              <a:t>Links must have discernible </a:t>
            </a:r>
            <a:r>
              <a:rPr lang="en-US" dirty="0" smtClean="0"/>
              <a:t>text </a:t>
            </a:r>
            <a:r>
              <a:rPr lang="en-US" i="1" dirty="0" smtClean="0"/>
              <a:t>(caused by linked image with no alt text)</a:t>
            </a:r>
          </a:p>
          <a:p>
            <a:r>
              <a:rPr lang="en-US" dirty="0"/>
              <a:t>Elements must have sufficient color </a:t>
            </a:r>
            <a:r>
              <a:rPr lang="en-US" dirty="0" smtClean="0"/>
              <a:t>contrast </a:t>
            </a:r>
            <a:br>
              <a:rPr lang="en-US" dirty="0" smtClean="0"/>
            </a:br>
            <a:r>
              <a:rPr lang="en-US" dirty="0" smtClean="0"/>
              <a:t>(must pass WCAG 2 AA)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53919" y="3695381"/>
            <a:ext cx="6170905" cy="588623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68580" rIns="0" bIns="102870" numCol="1" spcCol="38100" rtlCol="0" anchor="ctr">
            <a:spAutoFit/>
          </a:bodyPr>
          <a:lstStyle/>
          <a:p>
            <a:pPr algn="ctr" rtl="0" hangingPunct="0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Color Contrast Checker </a:t>
            </a:r>
          </a:p>
          <a:p>
            <a:pPr algn="ctr" rtl="0" hangingPunct="0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https://snook.ca/technical/colour_contrast/colour.html#fg=33FF33,bg=333333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URW Grotesk T Light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Update</a:t>
            </a:r>
            <a:r>
              <a:rPr lang="en-US" sz="12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2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WebAudit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12" y="656977"/>
            <a:ext cx="4741261" cy="1073852"/>
          </a:xfrm>
        </p:spPr>
        <p:txBody>
          <a:bodyPr/>
          <a:lstStyle/>
          <a:p>
            <a:pPr algn="l"/>
            <a:r>
              <a:rPr lang="en-US" i="0" dirty="0" smtClean="0"/>
              <a:t>New </a:t>
            </a:r>
            <a:r>
              <a:rPr lang="en-US" i="0" dirty="0"/>
              <a:t>WebAudit </a:t>
            </a:r>
            <a:r>
              <a:rPr lang="en-US" i="0" dirty="0" smtClean="0"/>
              <a:t>Errors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515" y="1239177"/>
            <a:ext cx="6814816" cy="974634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icon font was found without aria-hidden="</a:t>
            </a:r>
            <a:r>
              <a:rPr lang="en-US" dirty="0" smtClean="0"/>
              <a:t>true”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53919" y="3695381"/>
            <a:ext cx="6170905" cy="588623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68580" rIns="0" bIns="102870" numCol="1" spcCol="38100" rtlCol="0" anchor="ctr">
            <a:spAutoFit/>
          </a:bodyPr>
          <a:lstStyle/>
          <a:p>
            <a:pPr algn="ctr" rtl="0" hangingPunct="0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Icon Font Sample Code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hangingPunct="0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wdn.unl.edu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/documentation/icons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URW Grotesk T Light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3384" y="2031266"/>
            <a:ext cx="731520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&lt;a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href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="https://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www.facebook.com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/your-site"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target="_blank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"&gt;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&lt;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span class="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wdn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-icon-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facebook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"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aria-hidden="true"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&gt;&lt;/span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&gt;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&lt;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span class="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wdn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-text-hidden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"&gt;Facebook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&lt;/span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&gt;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&lt;/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502" y="44508"/>
            <a:ext cx="34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Update</a:t>
            </a:r>
            <a:r>
              <a:rPr lang="en-US" sz="12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2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WebAudit</a:t>
            </a:r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10287</TotalTime>
  <Words>891</Words>
  <Application>Microsoft Macintosh PowerPoint</Application>
  <PresentationFormat>On-screen Show (16:9)</PresentationFormat>
  <Paragraphs>182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Calibri Light</vt:lpstr>
      <vt:lpstr>Minion Semibold</vt:lpstr>
      <vt:lpstr>URW Grotesk T Bold Condensed</vt:lpstr>
      <vt:lpstr>URW Grotesk T Light Condensed</vt:lpstr>
      <vt:lpstr>Arial</vt:lpstr>
      <vt:lpstr>Office Theme</vt:lpstr>
      <vt:lpstr>IANR WEB MANAGER NETWORK</vt:lpstr>
      <vt:lpstr>Meeting Agenda</vt:lpstr>
      <vt:lpstr>Update</vt:lpstr>
      <vt:lpstr>MediaHub in Google Analytics </vt:lpstr>
      <vt:lpstr>MediaHub Analytics Code </vt:lpstr>
      <vt:lpstr>PowerPoint Presentation</vt:lpstr>
      <vt:lpstr>WebAudit</vt:lpstr>
      <vt:lpstr>New WebAudit Errors</vt:lpstr>
      <vt:lpstr>New WebAudit Errors</vt:lpstr>
      <vt:lpstr>2016 review – Site Enhancements</vt:lpstr>
      <vt:lpstr>Google Analytics Reports</vt:lpstr>
      <vt:lpstr>Google Analytics Reports</vt:lpstr>
      <vt:lpstr>Who can run a Google Analytics report? </vt:lpstr>
      <vt:lpstr>What does the data mean? </vt:lpstr>
      <vt:lpstr>PowerPoint Presentation</vt:lpstr>
      <vt:lpstr>PowerPoint Presentation</vt:lpstr>
      <vt:lpstr>PowerPoint Presentation</vt:lpstr>
      <vt:lpstr>PowerPoint Presentation</vt:lpstr>
      <vt:lpstr>How do I know which data is spam? </vt:lpstr>
      <vt:lpstr>Hostname</vt:lpstr>
      <vt:lpstr>Valid Hostnames</vt:lpstr>
      <vt:lpstr>PowerPoint Presentation</vt:lpstr>
      <vt:lpstr>PowerPoint Presentation</vt:lpstr>
      <vt:lpstr>How do I exclude my own hits? </vt:lpstr>
      <vt:lpstr>Google Analytics Opt-out Browser Add-on  </vt:lpstr>
      <vt:lpstr>How do I run a report for specific pages? </vt:lpstr>
      <vt:lpstr>PowerPoint Presentation</vt:lpstr>
      <vt:lpstr>PowerPoint Presentation</vt:lpstr>
      <vt:lpstr>PowerPoint Presentation</vt:lpstr>
      <vt:lpstr>IANR WEB MANAGER NETWORK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Holz</dc:creator>
  <cp:lastModifiedBy>Anne Holz</cp:lastModifiedBy>
  <cp:revision>274</cp:revision>
  <dcterms:created xsi:type="dcterms:W3CDTF">2016-07-13T19:17:50Z</dcterms:created>
  <dcterms:modified xsi:type="dcterms:W3CDTF">2017-01-26T04:36:58Z</dcterms:modified>
</cp:coreProperties>
</file>